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2"/>
  </p:notesMasterIdLst>
  <p:handoutMasterIdLst>
    <p:handoutMasterId r:id="rId33"/>
  </p:handoutMasterIdLst>
  <p:sldIdLst>
    <p:sldId id="256" r:id="rId2"/>
    <p:sldId id="288" r:id="rId3"/>
    <p:sldId id="289" r:id="rId4"/>
    <p:sldId id="259" r:id="rId5"/>
    <p:sldId id="277" r:id="rId6"/>
    <p:sldId id="260" r:id="rId7"/>
    <p:sldId id="276" r:id="rId8"/>
    <p:sldId id="261" r:id="rId9"/>
    <p:sldId id="280" r:id="rId10"/>
    <p:sldId id="263" r:id="rId11"/>
    <p:sldId id="262" r:id="rId12"/>
    <p:sldId id="278" r:id="rId13"/>
    <p:sldId id="258" r:id="rId14"/>
    <p:sldId id="283" r:id="rId15"/>
    <p:sldId id="281" r:id="rId16"/>
    <p:sldId id="282" r:id="rId17"/>
    <p:sldId id="286" r:id="rId18"/>
    <p:sldId id="279" r:id="rId19"/>
    <p:sldId id="264" r:id="rId20"/>
    <p:sldId id="265" r:id="rId21"/>
    <p:sldId id="266" r:id="rId22"/>
    <p:sldId id="267" r:id="rId23"/>
    <p:sldId id="270" r:id="rId24"/>
    <p:sldId id="271" r:id="rId25"/>
    <p:sldId id="269" r:id="rId26"/>
    <p:sldId id="273" r:id="rId27"/>
    <p:sldId id="291" r:id="rId28"/>
    <p:sldId id="272" r:id="rId29"/>
    <p:sldId id="275" r:id="rId30"/>
    <p:sldId id="28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74307" autoAdjust="0"/>
  </p:normalViewPr>
  <p:slideViewPr>
    <p:cSldViewPr snapToGrid="0" snapToObjects="1">
      <p:cViewPr varScale="1">
        <p:scale>
          <a:sx n="66" d="100"/>
          <a:sy n="66" d="100"/>
        </p:scale>
        <p:origin x="1686" y="72"/>
      </p:cViewPr>
      <p:guideLst>
        <p:guide orient="horz" pos="2160"/>
        <p:guide pos="2880"/>
      </p:guideLst>
    </p:cSldViewPr>
  </p:slideViewPr>
  <p:notesTextViewPr>
    <p:cViewPr>
      <p:scale>
        <a:sx n="1" d="1"/>
        <a:sy n="1" d="1"/>
      </p:scale>
      <p:origin x="0" y="0"/>
    </p:cViewPr>
  </p:notesTextViewPr>
  <p:sorterViewPr>
    <p:cViewPr>
      <p:scale>
        <a:sx n="135" d="100"/>
        <a:sy n="13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31F4DB-043B-FE4E-AE1A-BC854B06ECBF}" type="doc">
      <dgm:prSet loTypeId="urn:microsoft.com/office/officeart/2005/8/layout/cycle2" loCatId="" qsTypeId="urn:microsoft.com/office/officeart/2005/8/quickstyle/simple5" qsCatId="simple" csTypeId="urn:microsoft.com/office/officeart/2005/8/colors/accent2_5" csCatId="accent2" phldr="1"/>
      <dgm:spPr/>
      <dgm:t>
        <a:bodyPr/>
        <a:lstStyle/>
        <a:p>
          <a:endParaRPr lang="en-US"/>
        </a:p>
      </dgm:t>
    </dgm:pt>
    <dgm:pt modelId="{81CC17A7-1C62-7C4B-973C-36F7C6FAD5A0}">
      <dgm:prSet phldrT="[Text]"/>
      <dgm:spPr/>
      <dgm:t>
        <a:bodyPr/>
        <a:lstStyle/>
        <a:p>
          <a:r>
            <a:rPr lang="en-US" dirty="0" smtClean="0"/>
            <a:t>Expectations and Standards</a:t>
          </a:r>
          <a:endParaRPr lang="en-US" dirty="0"/>
        </a:p>
      </dgm:t>
    </dgm:pt>
    <dgm:pt modelId="{F6FD8BAF-3D5B-6847-983B-78B779F36A1F}" type="parTrans" cxnId="{EF18DD63-524F-5648-B89C-6EB2E8B14D81}">
      <dgm:prSet/>
      <dgm:spPr/>
      <dgm:t>
        <a:bodyPr/>
        <a:lstStyle/>
        <a:p>
          <a:endParaRPr lang="en-US"/>
        </a:p>
      </dgm:t>
    </dgm:pt>
    <dgm:pt modelId="{12CACE49-CC16-8749-BFDD-1D6D43FFE768}" type="sibTrans" cxnId="{EF18DD63-524F-5648-B89C-6EB2E8B14D81}">
      <dgm:prSet/>
      <dgm:spPr/>
      <dgm:t>
        <a:bodyPr/>
        <a:lstStyle/>
        <a:p>
          <a:endParaRPr lang="en-US"/>
        </a:p>
      </dgm:t>
    </dgm:pt>
    <dgm:pt modelId="{08D1D770-4846-B04D-951C-689A740E4589}">
      <dgm:prSet phldrT="[Text]"/>
      <dgm:spPr/>
      <dgm:t>
        <a:bodyPr/>
        <a:lstStyle/>
        <a:p>
          <a:r>
            <a:rPr lang="en-US" dirty="0" smtClean="0"/>
            <a:t>Job Description and Workload</a:t>
          </a:r>
          <a:r>
            <a:rPr lang="en-US" baseline="0" dirty="0" smtClean="0"/>
            <a:t> plan</a:t>
          </a:r>
          <a:endParaRPr lang="en-US" dirty="0"/>
        </a:p>
      </dgm:t>
    </dgm:pt>
    <dgm:pt modelId="{E2F4D544-CE49-9946-B40D-8022236865E6}" type="parTrans" cxnId="{F69D5C3B-66C3-8A4A-BE6A-8565A69795EF}">
      <dgm:prSet/>
      <dgm:spPr/>
      <dgm:t>
        <a:bodyPr/>
        <a:lstStyle/>
        <a:p>
          <a:endParaRPr lang="en-US"/>
        </a:p>
      </dgm:t>
    </dgm:pt>
    <dgm:pt modelId="{4AB3BA7E-4A61-D047-B515-F93F70085BC1}" type="sibTrans" cxnId="{F69D5C3B-66C3-8A4A-BE6A-8565A69795EF}">
      <dgm:prSet/>
      <dgm:spPr/>
      <dgm:t>
        <a:bodyPr/>
        <a:lstStyle/>
        <a:p>
          <a:endParaRPr lang="en-US"/>
        </a:p>
      </dgm:t>
    </dgm:pt>
    <dgm:pt modelId="{0E395B5A-E88E-B54E-8D58-F4109BB01F7D}">
      <dgm:prSet phldrT="[Text]"/>
      <dgm:spPr/>
      <dgm:t>
        <a:bodyPr/>
        <a:lstStyle/>
        <a:p>
          <a:r>
            <a:rPr lang="en-US" dirty="0" smtClean="0"/>
            <a:t>Ongoing, regular communication</a:t>
          </a:r>
          <a:r>
            <a:rPr lang="en-US" baseline="0" dirty="0" smtClean="0"/>
            <a:t> and feedback</a:t>
          </a:r>
          <a:endParaRPr lang="en-US" dirty="0"/>
        </a:p>
      </dgm:t>
    </dgm:pt>
    <dgm:pt modelId="{71DE86F0-01F6-2443-A3BA-B237604A648B}" type="parTrans" cxnId="{BF2F6262-636A-864C-A3A1-CDDD422206D5}">
      <dgm:prSet/>
      <dgm:spPr/>
      <dgm:t>
        <a:bodyPr/>
        <a:lstStyle/>
        <a:p>
          <a:endParaRPr lang="en-US"/>
        </a:p>
      </dgm:t>
    </dgm:pt>
    <dgm:pt modelId="{28E57586-B554-A541-A6E9-12628FE23328}" type="sibTrans" cxnId="{BF2F6262-636A-864C-A3A1-CDDD422206D5}">
      <dgm:prSet/>
      <dgm:spPr/>
      <dgm:t>
        <a:bodyPr/>
        <a:lstStyle/>
        <a:p>
          <a:endParaRPr lang="en-US"/>
        </a:p>
      </dgm:t>
    </dgm:pt>
    <dgm:pt modelId="{87DCA51F-7278-2C46-9569-8A386FB4C388}">
      <dgm:prSet phldrT="[Text]"/>
      <dgm:spPr/>
      <dgm:t>
        <a:bodyPr/>
        <a:lstStyle/>
        <a:p>
          <a:r>
            <a:rPr lang="en-US" dirty="0" smtClean="0"/>
            <a:t>Formal Performance Review</a:t>
          </a:r>
          <a:endParaRPr lang="en-US" dirty="0"/>
        </a:p>
      </dgm:t>
    </dgm:pt>
    <dgm:pt modelId="{5AFA783B-D9D4-5044-B347-DA6906ED468E}" type="parTrans" cxnId="{3B6F6B7D-4D49-E541-9BFB-B000B0FF7398}">
      <dgm:prSet/>
      <dgm:spPr/>
      <dgm:t>
        <a:bodyPr/>
        <a:lstStyle/>
        <a:p>
          <a:endParaRPr lang="en-US"/>
        </a:p>
      </dgm:t>
    </dgm:pt>
    <dgm:pt modelId="{D2FDDA7F-8AF8-BC44-8B7B-9D02E77F415D}" type="sibTrans" cxnId="{3B6F6B7D-4D49-E541-9BFB-B000B0FF7398}">
      <dgm:prSet/>
      <dgm:spPr/>
      <dgm:t>
        <a:bodyPr/>
        <a:lstStyle/>
        <a:p>
          <a:endParaRPr lang="en-US"/>
        </a:p>
      </dgm:t>
    </dgm:pt>
    <dgm:pt modelId="{0F56255E-9FA6-4B4C-825E-1D829D979D27}" type="pres">
      <dgm:prSet presAssocID="{DF31F4DB-043B-FE4E-AE1A-BC854B06ECBF}" presName="cycle" presStyleCnt="0">
        <dgm:presLayoutVars>
          <dgm:dir/>
          <dgm:resizeHandles val="exact"/>
        </dgm:presLayoutVars>
      </dgm:prSet>
      <dgm:spPr/>
      <dgm:t>
        <a:bodyPr/>
        <a:lstStyle/>
        <a:p>
          <a:endParaRPr lang="en-US"/>
        </a:p>
      </dgm:t>
    </dgm:pt>
    <dgm:pt modelId="{8C7A519E-C2D3-594E-AA56-9CF7EF989E48}" type="pres">
      <dgm:prSet presAssocID="{81CC17A7-1C62-7C4B-973C-36F7C6FAD5A0}" presName="node" presStyleLbl="node1" presStyleIdx="0" presStyleCnt="4">
        <dgm:presLayoutVars>
          <dgm:bulletEnabled val="1"/>
        </dgm:presLayoutVars>
      </dgm:prSet>
      <dgm:spPr/>
      <dgm:t>
        <a:bodyPr/>
        <a:lstStyle/>
        <a:p>
          <a:endParaRPr lang="en-US"/>
        </a:p>
      </dgm:t>
    </dgm:pt>
    <dgm:pt modelId="{BE7207CC-A8C7-5347-97B8-36E7D062866C}" type="pres">
      <dgm:prSet presAssocID="{12CACE49-CC16-8749-BFDD-1D6D43FFE768}" presName="sibTrans" presStyleLbl="sibTrans2D1" presStyleIdx="0" presStyleCnt="4"/>
      <dgm:spPr/>
      <dgm:t>
        <a:bodyPr/>
        <a:lstStyle/>
        <a:p>
          <a:endParaRPr lang="en-US"/>
        </a:p>
      </dgm:t>
    </dgm:pt>
    <dgm:pt modelId="{DA981CF9-F390-784D-B42C-9A8647ABB08B}" type="pres">
      <dgm:prSet presAssocID="{12CACE49-CC16-8749-BFDD-1D6D43FFE768}" presName="connectorText" presStyleLbl="sibTrans2D1" presStyleIdx="0" presStyleCnt="4"/>
      <dgm:spPr/>
      <dgm:t>
        <a:bodyPr/>
        <a:lstStyle/>
        <a:p>
          <a:endParaRPr lang="en-US"/>
        </a:p>
      </dgm:t>
    </dgm:pt>
    <dgm:pt modelId="{4E38D359-3421-D54A-9062-E3926375BED1}" type="pres">
      <dgm:prSet presAssocID="{08D1D770-4846-B04D-951C-689A740E4589}" presName="node" presStyleLbl="node1" presStyleIdx="1" presStyleCnt="4">
        <dgm:presLayoutVars>
          <dgm:bulletEnabled val="1"/>
        </dgm:presLayoutVars>
      </dgm:prSet>
      <dgm:spPr/>
      <dgm:t>
        <a:bodyPr/>
        <a:lstStyle/>
        <a:p>
          <a:endParaRPr lang="en-US"/>
        </a:p>
      </dgm:t>
    </dgm:pt>
    <dgm:pt modelId="{E17FD6E9-9CD1-3740-8C20-8D622172107D}" type="pres">
      <dgm:prSet presAssocID="{4AB3BA7E-4A61-D047-B515-F93F70085BC1}" presName="sibTrans" presStyleLbl="sibTrans2D1" presStyleIdx="1" presStyleCnt="4"/>
      <dgm:spPr/>
      <dgm:t>
        <a:bodyPr/>
        <a:lstStyle/>
        <a:p>
          <a:endParaRPr lang="en-US"/>
        </a:p>
      </dgm:t>
    </dgm:pt>
    <dgm:pt modelId="{5EA76FE7-1859-C04F-A7DD-3AE55B47E89C}" type="pres">
      <dgm:prSet presAssocID="{4AB3BA7E-4A61-D047-B515-F93F70085BC1}" presName="connectorText" presStyleLbl="sibTrans2D1" presStyleIdx="1" presStyleCnt="4"/>
      <dgm:spPr/>
      <dgm:t>
        <a:bodyPr/>
        <a:lstStyle/>
        <a:p>
          <a:endParaRPr lang="en-US"/>
        </a:p>
      </dgm:t>
    </dgm:pt>
    <dgm:pt modelId="{83F9EF8F-69C5-8F41-8CAD-34FE9928B0FB}" type="pres">
      <dgm:prSet presAssocID="{0E395B5A-E88E-B54E-8D58-F4109BB01F7D}" presName="node" presStyleLbl="node1" presStyleIdx="2" presStyleCnt="4">
        <dgm:presLayoutVars>
          <dgm:bulletEnabled val="1"/>
        </dgm:presLayoutVars>
      </dgm:prSet>
      <dgm:spPr/>
      <dgm:t>
        <a:bodyPr/>
        <a:lstStyle/>
        <a:p>
          <a:endParaRPr lang="en-US"/>
        </a:p>
      </dgm:t>
    </dgm:pt>
    <dgm:pt modelId="{50F0071F-3576-D049-A4C8-EBF55A461C32}" type="pres">
      <dgm:prSet presAssocID="{28E57586-B554-A541-A6E9-12628FE23328}" presName="sibTrans" presStyleLbl="sibTrans2D1" presStyleIdx="2" presStyleCnt="4"/>
      <dgm:spPr/>
      <dgm:t>
        <a:bodyPr/>
        <a:lstStyle/>
        <a:p>
          <a:endParaRPr lang="en-US"/>
        </a:p>
      </dgm:t>
    </dgm:pt>
    <dgm:pt modelId="{431A832E-E76A-9741-BC71-C564B6D00FF8}" type="pres">
      <dgm:prSet presAssocID="{28E57586-B554-A541-A6E9-12628FE23328}" presName="connectorText" presStyleLbl="sibTrans2D1" presStyleIdx="2" presStyleCnt="4"/>
      <dgm:spPr/>
      <dgm:t>
        <a:bodyPr/>
        <a:lstStyle/>
        <a:p>
          <a:endParaRPr lang="en-US"/>
        </a:p>
      </dgm:t>
    </dgm:pt>
    <dgm:pt modelId="{8DEC6D14-A12E-5044-9953-6CFBF4FFC0A7}" type="pres">
      <dgm:prSet presAssocID="{87DCA51F-7278-2C46-9569-8A386FB4C388}" presName="node" presStyleLbl="node1" presStyleIdx="3" presStyleCnt="4">
        <dgm:presLayoutVars>
          <dgm:bulletEnabled val="1"/>
        </dgm:presLayoutVars>
      </dgm:prSet>
      <dgm:spPr/>
      <dgm:t>
        <a:bodyPr/>
        <a:lstStyle/>
        <a:p>
          <a:endParaRPr lang="en-US"/>
        </a:p>
      </dgm:t>
    </dgm:pt>
    <dgm:pt modelId="{D492F302-8D7F-E646-B31C-09780656E7F5}" type="pres">
      <dgm:prSet presAssocID="{D2FDDA7F-8AF8-BC44-8B7B-9D02E77F415D}" presName="sibTrans" presStyleLbl="sibTrans2D1" presStyleIdx="3" presStyleCnt="4"/>
      <dgm:spPr/>
      <dgm:t>
        <a:bodyPr/>
        <a:lstStyle/>
        <a:p>
          <a:endParaRPr lang="en-US"/>
        </a:p>
      </dgm:t>
    </dgm:pt>
    <dgm:pt modelId="{AB0E43F7-582F-524F-B433-5449BFE942D7}" type="pres">
      <dgm:prSet presAssocID="{D2FDDA7F-8AF8-BC44-8B7B-9D02E77F415D}" presName="connectorText" presStyleLbl="sibTrans2D1" presStyleIdx="3" presStyleCnt="4"/>
      <dgm:spPr/>
      <dgm:t>
        <a:bodyPr/>
        <a:lstStyle/>
        <a:p>
          <a:endParaRPr lang="en-US"/>
        </a:p>
      </dgm:t>
    </dgm:pt>
  </dgm:ptLst>
  <dgm:cxnLst>
    <dgm:cxn modelId="{2B2FF809-D1ED-2F42-A864-417841A64705}" type="presOf" srcId="{DF31F4DB-043B-FE4E-AE1A-BC854B06ECBF}" destId="{0F56255E-9FA6-4B4C-825E-1D829D979D27}" srcOrd="0" destOrd="0" presId="urn:microsoft.com/office/officeart/2005/8/layout/cycle2"/>
    <dgm:cxn modelId="{7986BCA9-16EE-EF47-9875-1746A26F8A9D}" type="presOf" srcId="{08D1D770-4846-B04D-951C-689A740E4589}" destId="{4E38D359-3421-D54A-9062-E3926375BED1}" srcOrd="0" destOrd="0" presId="urn:microsoft.com/office/officeart/2005/8/layout/cycle2"/>
    <dgm:cxn modelId="{DD397088-1F76-2041-8FE1-A273A7A446E9}" type="presOf" srcId="{D2FDDA7F-8AF8-BC44-8B7B-9D02E77F415D}" destId="{AB0E43F7-582F-524F-B433-5449BFE942D7}" srcOrd="1" destOrd="0" presId="urn:microsoft.com/office/officeart/2005/8/layout/cycle2"/>
    <dgm:cxn modelId="{6F57EB9D-2CC7-0D4B-8FC8-EE3FE9F49B6B}" type="presOf" srcId="{28E57586-B554-A541-A6E9-12628FE23328}" destId="{50F0071F-3576-D049-A4C8-EBF55A461C32}" srcOrd="0" destOrd="0" presId="urn:microsoft.com/office/officeart/2005/8/layout/cycle2"/>
    <dgm:cxn modelId="{95DE9DF2-5D60-9D40-95EF-10D713E70BCD}" type="presOf" srcId="{12CACE49-CC16-8749-BFDD-1D6D43FFE768}" destId="{BE7207CC-A8C7-5347-97B8-36E7D062866C}" srcOrd="0" destOrd="0" presId="urn:microsoft.com/office/officeart/2005/8/layout/cycle2"/>
    <dgm:cxn modelId="{3B6F6B7D-4D49-E541-9BFB-B000B0FF7398}" srcId="{DF31F4DB-043B-FE4E-AE1A-BC854B06ECBF}" destId="{87DCA51F-7278-2C46-9569-8A386FB4C388}" srcOrd="3" destOrd="0" parTransId="{5AFA783B-D9D4-5044-B347-DA6906ED468E}" sibTransId="{D2FDDA7F-8AF8-BC44-8B7B-9D02E77F415D}"/>
    <dgm:cxn modelId="{107EEE1A-E66E-D34B-840C-ACE8C008E4BC}" type="presOf" srcId="{87DCA51F-7278-2C46-9569-8A386FB4C388}" destId="{8DEC6D14-A12E-5044-9953-6CFBF4FFC0A7}" srcOrd="0" destOrd="0" presId="urn:microsoft.com/office/officeart/2005/8/layout/cycle2"/>
    <dgm:cxn modelId="{03AD47DD-AD1E-B54D-A131-779A187FF4B3}" type="presOf" srcId="{28E57586-B554-A541-A6E9-12628FE23328}" destId="{431A832E-E76A-9741-BC71-C564B6D00FF8}" srcOrd="1" destOrd="0" presId="urn:microsoft.com/office/officeart/2005/8/layout/cycle2"/>
    <dgm:cxn modelId="{C51D0FD9-DF05-FF45-96C6-E9ACF478C75C}" type="presOf" srcId="{4AB3BA7E-4A61-D047-B515-F93F70085BC1}" destId="{5EA76FE7-1859-C04F-A7DD-3AE55B47E89C}" srcOrd="1" destOrd="0" presId="urn:microsoft.com/office/officeart/2005/8/layout/cycle2"/>
    <dgm:cxn modelId="{E8C9AEAD-ED60-5E43-AD0D-6277B5D70D68}" type="presOf" srcId="{D2FDDA7F-8AF8-BC44-8B7B-9D02E77F415D}" destId="{D492F302-8D7F-E646-B31C-09780656E7F5}" srcOrd="0" destOrd="0" presId="urn:microsoft.com/office/officeart/2005/8/layout/cycle2"/>
    <dgm:cxn modelId="{7B16B041-A1DB-DE40-9697-2DF5A9BD0720}" type="presOf" srcId="{4AB3BA7E-4A61-D047-B515-F93F70085BC1}" destId="{E17FD6E9-9CD1-3740-8C20-8D622172107D}" srcOrd="0" destOrd="0" presId="urn:microsoft.com/office/officeart/2005/8/layout/cycle2"/>
    <dgm:cxn modelId="{BF2F6262-636A-864C-A3A1-CDDD422206D5}" srcId="{DF31F4DB-043B-FE4E-AE1A-BC854B06ECBF}" destId="{0E395B5A-E88E-B54E-8D58-F4109BB01F7D}" srcOrd="2" destOrd="0" parTransId="{71DE86F0-01F6-2443-A3BA-B237604A648B}" sibTransId="{28E57586-B554-A541-A6E9-12628FE23328}"/>
    <dgm:cxn modelId="{EC109E11-219E-824A-97B7-90006C574D7D}" type="presOf" srcId="{12CACE49-CC16-8749-BFDD-1D6D43FFE768}" destId="{DA981CF9-F390-784D-B42C-9A8647ABB08B}" srcOrd="1" destOrd="0" presId="urn:microsoft.com/office/officeart/2005/8/layout/cycle2"/>
    <dgm:cxn modelId="{6BC8297E-EDAF-864A-9296-7FB91D1C8147}" type="presOf" srcId="{0E395B5A-E88E-B54E-8D58-F4109BB01F7D}" destId="{83F9EF8F-69C5-8F41-8CAD-34FE9928B0FB}" srcOrd="0" destOrd="0" presId="urn:microsoft.com/office/officeart/2005/8/layout/cycle2"/>
    <dgm:cxn modelId="{EF18DD63-524F-5648-B89C-6EB2E8B14D81}" srcId="{DF31F4DB-043B-FE4E-AE1A-BC854B06ECBF}" destId="{81CC17A7-1C62-7C4B-973C-36F7C6FAD5A0}" srcOrd="0" destOrd="0" parTransId="{F6FD8BAF-3D5B-6847-983B-78B779F36A1F}" sibTransId="{12CACE49-CC16-8749-BFDD-1D6D43FFE768}"/>
    <dgm:cxn modelId="{29E636C4-B95F-FD43-8CB2-B465FD105F05}" type="presOf" srcId="{81CC17A7-1C62-7C4B-973C-36F7C6FAD5A0}" destId="{8C7A519E-C2D3-594E-AA56-9CF7EF989E48}" srcOrd="0" destOrd="0" presId="urn:microsoft.com/office/officeart/2005/8/layout/cycle2"/>
    <dgm:cxn modelId="{F69D5C3B-66C3-8A4A-BE6A-8565A69795EF}" srcId="{DF31F4DB-043B-FE4E-AE1A-BC854B06ECBF}" destId="{08D1D770-4846-B04D-951C-689A740E4589}" srcOrd="1" destOrd="0" parTransId="{E2F4D544-CE49-9946-B40D-8022236865E6}" sibTransId="{4AB3BA7E-4A61-D047-B515-F93F70085BC1}"/>
    <dgm:cxn modelId="{CCC5CB67-1B47-2442-97A6-12AAA5C94975}" type="presParOf" srcId="{0F56255E-9FA6-4B4C-825E-1D829D979D27}" destId="{8C7A519E-C2D3-594E-AA56-9CF7EF989E48}" srcOrd="0" destOrd="0" presId="urn:microsoft.com/office/officeart/2005/8/layout/cycle2"/>
    <dgm:cxn modelId="{1A4ECDAF-618A-9641-9D71-953D71BD5B43}" type="presParOf" srcId="{0F56255E-9FA6-4B4C-825E-1D829D979D27}" destId="{BE7207CC-A8C7-5347-97B8-36E7D062866C}" srcOrd="1" destOrd="0" presId="urn:microsoft.com/office/officeart/2005/8/layout/cycle2"/>
    <dgm:cxn modelId="{2B9FBAAD-7241-144A-AA3C-7891CFF2A17E}" type="presParOf" srcId="{BE7207CC-A8C7-5347-97B8-36E7D062866C}" destId="{DA981CF9-F390-784D-B42C-9A8647ABB08B}" srcOrd="0" destOrd="0" presId="urn:microsoft.com/office/officeart/2005/8/layout/cycle2"/>
    <dgm:cxn modelId="{C62DCD15-60F5-054D-B3F2-EB6D272657BE}" type="presParOf" srcId="{0F56255E-9FA6-4B4C-825E-1D829D979D27}" destId="{4E38D359-3421-D54A-9062-E3926375BED1}" srcOrd="2" destOrd="0" presId="urn:microsoft.com/office/officeart/2005/8/layout/cycle2"/>
    <dgm:cxn modelId="{EE421E38-54D1-CC47-86C1-1E10730FAEE3}" type="presParOf" srcId="{0F56255E-9FA6-4B4C-825E-1D829D979D27}" destId="{E17FD6E9-9CD1-3740-8C20-8D622172107D}" srcOrd="3" destOrd="0" presId="urn:microsoft.com/office/officeart/2005/8/layout/cycle2"/>
    <dgm:cxn modelId="{F7D36350-EB0C-F240-AB40-4ED232A8D4D1}" type="presParOf" srcId="{E17FD6E9-9CD1-3740-8C20-8D622172107D}" destId="{5EA76FE7-1859-C04F-A7DD-3AE55B47E89C}" srcOrd="0" destOrd="0" presId="urn:microsoft.com/office/officeart/2005/8/layout/cycle2"/>
    <dgm:cxn modelId="{2DE0D962-DB4E-3C41-A6CB-DC66967FCF27}" type="presParOf" srcId="{0F56255E-9FA6-4B4C-825E-1D829D979D27}" destId="{83F9EF8F-69C5-8F41-8CAD-34FE9928B0FB}" srcOrd="4" destOrd="0" presId="urn:microsoft.com/office/officeart/2005/8/layout/cycle2"/>
    <dgm:cxn modelId="{E59EB605-B54B-9F47-836C-7A0781C34F06}" type="presParOf" srcId="{0F56255E-9FA6-4B4C-825E-1D829D979D27}" destId="{50F0071F-3576-D049-A4C8-EBF55A461C32}" srcOrd="5" destOrd="0" presId="urn:microsoft.com/office/officeart/2005/8/layout/cycle2"/>
    <dgm:cxn modelId="{8C9FC5EB-6E0A-3744-B45E-FA4DA82BBD9A}" type="presParOf" srcId="{50F0071F-3576-D049-A4C8-EBF55A461C32}" destId="{431A832E-E76A-9741-BC71-C564B6D00FF8}" srcOrd="0" destOrd="0" presId="urn:microsoft.com/office/officeart/2005/8/layout/cycle2"/>
    <dgm:cxn modelId="{D51B936D-4BF7-1046-8CEA-F286149B8DAA}" type="presParOf" srcId="{0F56255E-9FA6-4B4C-825E-1D829D979D27}" destId="{8DEC6D14-A12E-5044-9953-6CFBF4FFC0A7}" srcOrd="6" destOrd="0" presId="urn:microsoft.com/office/officeart/2005/8/layout/cycle2"/>
    <dgm:cxn modelId="{D9984F55-0DB3-7E4C-820E-A3967A200750}" type="presParOf" srcId="{0F56255E-9FA6-4B4C-825E-1D829D979D27}" destId="{D492F302-8D7F-E646-B31C-09780656E7F5}" srcOrd="7" destOrd="0" presId="urn:microsoft.com/office/officeart/2005/8/layout/cycle2"/>
    <dgm:cxn modelId="{5BE8D08B-2D99-C641-9C92-7DDD9A7D7A57}" type="presParOf" srcId="{D492F302-8D7F-E646-B31C-09780656E7F5}" destId="{AB0E43F7-582F-524F-B433-5449BFE942D7}"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2F2FDC4-3EE1-DC48-92AD-3447C3095380}" type="doc">
      <dgm:prSet loTypeId="urn:microsoft.com/office/officeart/2005/8/layout/equation2" loCatId="" qsTypeId="urn:microsoft.com/office/officeart/2005/8/quickstyle/simple4" qsCatId="simple" csTypeId="urn:microsoft.com/office/officeart/2005/8/colors/accent1_3" csCatId="accent1" phldr="1"/>
      <dgm:spPr/>
    </dgm:pt>
    <dgm:pt modelId="{97F04F0F-5EB8-C84C-AE17-0BFA986B3CEA}">
      <dgm:prSet phldrT="[Text]"/>
      <dgm:spPr/>
      <dgm:t>
        <a:bodyPr/>
        <a:lstStyle/>
        <a:p>
          <a:r>
            <a:rPr lang="en-US" dirty="0" smtClean="0"/>
            <a:t>Motivation</a:t>
          </a:r>
          <a:endParaRPr lang="en-US" dirty="0"/>
        </a:p>
      </dgm:t>
    </dgm:pt>
    <dgm:pt modelId="{B3CC5A76-5EB3-FF42-85FE-AE686C10DD8C}" type="parTrans" cxnId="{641FFEA4-3288-7B43-8721-971589FEA561}">
      <dgm:prSet/>
      <dgm:spPr/>
      <dgm:t>
        <a:bodyPr/>
        <a:lstStyle/>
        <a:p>
          <a:endParaRPr lang="en-US"/>
        </a:p>
      </dgm:t>
    </dgm:pt>
    <dgm:pt modelId="{9652E9C1-8C87-E143-B80D-E40966807949}" type="sibTrans" cxnId="{641FFEA4-3288-7B43-8721-971589FEA561}">
      <dgm:prSet/>
      <dgm:spPr/>
      <dgm:t>
        <a:bodyPr/>
        <a:lstStyle/>
        <a:p>
          <a:endParaRPr lang="en-US"/>
        </a:p>
      </dgm:t>
    </dgm:pt>
    <dgm:pt modelId="{48894302-E9FF-DA40-A290-54B2310E5961}">
      <dgm:prSet phldrT="[Text]"/>
      <dgm:spPr/>
      <dgm:t>
        <a:bodyPr/>
        <a:lstStyle/>
        <a:p>
          <a:r>
            <a:rPr lang="en-US" dirty="0" smtClean="0"/>
            <a:t>Ability</a:t>
          </a:r>
          <a:endParaRPr lang="en-US" dirty="0"/>
        </a:p>
      </dgm:t>
    </dgm:pt>
    <dgm:pt modelId="{61E0DF3D-5722-8842-AFDB-E6B558B4C228}" type="parTrans" cxnId="{465FF85A-75F1-CE47-8D40-EFA8A246DB6E}">
      <dgm:prSet/>
      <dgm:spPr/>
      <dgm:t>
        <a:bodyPr/>
        <a:lstStyle/>
        <a:p>
          <a:endParaRPr lang="en-US"/>
        </a:p>
      </dgm:t>
    </dgm:pt>
    <dgm:pt modelId="{4DE2F316-A9F5-CE49-BB02-F7EF4EC71E41}" type="sibTrans" cxnId="{465FF85A-75F1-CE47-8D40-EFA8A246DB6E}">
      <dgm:prSet/>
      <dgm:spPr/>
      <dgm:t>
        <a:bodyPr/>
        <a:lstStyle/>
        <a:p>
          <a:endParaRPr lang="en-US"/>
        </a:p>
      </dgm:t>
    </dgm:pt>
    <dgm:pt modelId="{392EDB92-0817-A847-8E0A-E37B5EE4533E}">
      <dgm:prSet phldrT="[Text]"/>
      <dgm:spPr/>
      <dgm:t>
        <a:bodyPr/>
        <a:lstStyle/>
        <a:p>
          <a:r>
            <a:rPr lang="en-US" dirty="0" smtClean="0"/>
            <a:t>Performance</a:t>
          </a:r>
          <a:endParaRPr lang="en-US" dirty="0"/>
        </a:p>
      </dgm:t>
    </dgm:pt>
    <dgm:pt modelId="{79BEC831-58F4-3148-8A27-3F1D43A6D6BB}" type="parTrans" cxnId="{6BEF9023-08D9-8448-AB80-BA808076E99A}">
      <dgm:prSet/>
      <dgm:spPr/>
      <dgm:t>
        <a:bodyPr/>
        <a:lstStyle/>
        <a:p>
          <a:endParaRPr lang="en-US"/>
        </a:p>
      </dgm:t>
    </dgm:pt>
    <dgm:pt modelId="{B6CF94BC-1DC5-4347-9CE2-F38553C9B35A}" type="sibTrans" cxnId="{6BEF9023-08D9-8448-AB80-BA808076E99A}">
      <dgm:prSet/>
      <dgm:spPr/>
      <dgm:t>
        <a:bodyPr/>
        <a:lstStyle/>
        <a:p>
          <a:endParaRPr lang="en-US"/>
        </a:p>
      </dgm:t>
    </dgm:pt>
    <dgm:pt modelId="{2F79FC59-0A76-EF4C-B453-03BABCBE3299}" type="pres">
      <dgm:prSet presAssocID="{72F2FDC4-3EE1-DC48-92AD-3447C3095380}" presName="Name0" presStyleCnt="0">
        <dgm:presLayoutVars>
          <dgm:dir/>
          <dgm:resizeHandles val="exact"/>
        </dgm:presLayoutVars>
      </dgm:prSet>
      <dgm:spPr/>
    </dgm:pt>
    <dgm:pt modelId="{3CC8F742-A438-2844-943E-EC2827589FDF}" type="pres">
      <dgm:prSet presAssocID="{72F2FDC4-3EE1-DC48-92AD-3447C3095380}" presName="vNodes" presStyleCnt="0"/>
      <dgm:spPr/>
    </dgm:pt>
    <dgm:pt modelId="{43A03DF9-9578-CE4F-B932-FFA644576F04}" type="pres">
      <dgm:prSet presAssocID="{97F04F0F-5EB8-C84C-AE17-0BFA986B3CEA}" presName="node" presStyleLbl="node1" presStyleIdx="0" presStyleCnt="3">
        <dgm:presLayoutVars>
          <dgm:bulletEnabled val="1"/>
        </dgm:presLayoutVars>
      </dgm:prSet>
      <dgm:spPr/>
      <dgm:t>
        <a:bodyPr/>
        <a:lstStyle/>
        <a:p>
          <a:endParaRPr lang="en-US"/>
        </a:p>
      </dgm:t>
    </dgm:pt>
    <dgm:pt modelId="{2C30ADFD-F15F-C04B-8349-4D34592E675C}" type="pres">
      <dgm:prSet presAssocID="{9652E9C1-8C87-E143-B80D-E40966807949}" presName="spacerT" presStyleCnt="0"/>
      <dgm:spPr/>
    </dgm:pt>
    <dgm:pt modelId="{959BED46-D0E2-1A4C-B947-EAF7B197AB8B}" type="pres">
      <dgm:prSet presAssocID="{9652E9C1-8C87-E143-B80D-E40966807949}" presName="sibTrans" presStyleLbl="sibTrans2D1" presStyleIdx="0" presStyleCnt="2" custAng="0"/>
      <dgm:spPr>
        <a:prstGeom prst="mathMultiply">
          <a:avLst/>
        </a:prstGeom>
      </dgm:spPr>
      <dgm:t>
        <a:bodyPr/>
        <a:lstStyle/>
        <a:p>
          <a:endParaRPr lang="en-US"/>
        </a:p>
      </dgm:t>
    </dgm:pt>
    <dgm:pt modelId="{6BFCAD3D-EAFC-6F48-931E-2281ADD337DD}" type="pres">
      <dgm:prSet presAssocID="{9652E9C1-8C87-E143-B80D-E40966807949}" presName="spacerB" presStyleCnt="0"/>
      <dgm:spPr/>
    </dgm:pt>
    <dgm:pt modelId="{9819A427-6F2B-6C49-8671-99E6DFD9DA45}" type="pres">
      <dgm:prSet presAssocID="{48894302-E9FF-DA40-A290-54B2310E5961}" presName="node" presStyleLbl="node1" presStyleIdx="1" presStyleCnt="3">
        <dgm:presLayoutVars>
          <dgm:bulletEnabled val="1"/>
        </dgm:presLayoutVars>
      </dgm:prSet>
      <dgm:spPr/>
      <dgm:t>
        <a:bodyPr/>
        <a:lstStyle/>
        <a:p>
          <a:endParaRPr lang="en-US"/>
        </a:p>
      </dgm:t>
    </dgm:pt>
    <dgm:pt modelId="{BC2E4B83-C7AF-E645-AF7E-60E410420838}" type="pres">
      <dgm:prSet presAssocID="{72F2FDC4-3EE1-DC48-92AD-3447C3095380}" presName="sibTransLast" presStyleLbl="sibTrans2D1" presStyleIdx="1" presStyleCnt="2"/>
      <dgm:spPr>
        <a:prstGeom prst="mathEqual">
          <a:avLst/>
        </a:prstGeom>
      </dgm:spPr>
      <dgm:t>
        <a:bodyPr/>
        <a:lstStyle/>
        <a:p>
          <a:endParaRPr lang="en-US"/>
        </a:p>
      </dgm:t>
    </dgm:pt>
    <dgm:pt modelId="{5B37B535-DBE8-D246-8DC9-EB5ACC946C3D}" type="pres">
      <dgm:prSet presAssocID="{72F2FDC4-3EE1-DC48-92AD-3447C3095380}" presName="connectorText" presStyleLbl="sibTrans2D1" presStyleIdx="1" presStyleCnt="2"/>
      <dgm:spPr/>
      <dgm:t>
        <a:bodyPr/>
        <a:lstStyle/>
        <a:p>
          <a:endParaRPr lang="en-US"/>
        </a:p>
      </dgm:t>
    </dgm:pt>
    <dgm:pt modelId="{BE4230E7-DD7A-C64D-BA5B-2409DA224BAF}" type="pres">
      <dgm:prSet presAssocID="{72F2FDC4-3EE1-DC48-92AD-3447C3095380}" presName="lastNode" presStyleLbl="node1" presStyleIdx="2" presStyleCnt="3">
        <dgm:presLayoutVars>
          <dgm:bulletEnabled val="1"/>
        </dgm:presLayoutVars>
      </dgm:prSet>
      <dgm:spPr/>
      <dgm:t>
        <a:bodyPr/>
        <a:lstStyle/>
        <a:p>
          <a:endParaRPr lang="en-US"/>
        </a:p>
      </dgm:t>
    </dgm:pt>
  </dgm:ptLst>
  <dgm:cxnLst>
    <dgm:cxn modelId="{641FFEA4-3288-7B43-8721-971589FEA561}" srcId="{72F2FDC4-3EE1-DC48-92AD-3447C3095380}" destId="{97F04F0F-5EB8-C84C-AE17-0BFA986B3CEA}" srcOrd="0" destOrd="0" parTransId="{B3CC5A76-5EB3-FF42-85FE-AE686C10DD8C}" sibTransId="{9652E9C1-8C87-E143-B80D-E40966807949}"/>
    <dgm:cxn modelId="{465FF85A-75F1-CE47-8D40-EFA8A246DB6E}" srcId="{72F2FDC4-3EE1-DC48-92AD-3447C3095380}" destId="{48894302-E9FF-DA40-A290-54B2310E5961}" srcOrd="1" destOrd="0" parTransId="{61E0DF3D-5722-8842-AFDB-E6B558B4C228}" sibTransId="{4DE2F316-A9F5-CE49-BB02-F7EF4EC71E41}"/>
    <dgm:cxn modelId="{89505E4D-DEFF-2042-ACE3-11AA00C40EF1}" type="presOf" srcId="{9652E9C1-8C87-E143-B80D-E40966807949}" destId="{959BED46-D0E2-1A4C-B947-EAF7B197AB8B}" srcOrd="0" destOrd="0" presId="urn:microsoft.com/office/officeart/2005/8/layout/equation2"/>
    <dgm:cxn modelId="{6BEF9023-08D9-8448-AB80-BA808076E99A}" srcId="{72F2FDC4-3EE1-DC48-92AD-3447C3095380}" destId="{392EDB92-0817-A847-8E0A-E37B5EE4533E}" srcOrd="2" destOrd="0" parTransId="{79BEC831-58F4-3148-8A27-3F1D43A6D6BB}" sibTransId="{B6CF94BC-1DC5-4347-9CE2-F38553C9B35A}"/>
    <dgm:cxn modelId="{C6E2D5E0-1B95-6243-95F6-54C9709F3583}" type="presOf" srcId="{48894302-E9FF-DA40-A290-54B2310E5961}" destId="{9819A427-6F2B-6C49-8671-99E6DFD9DA45}" srcOrd="0" destOrd="0" presId="urn:microsoft.com/office/officeart/2005/8/layout/equation2"/>
    <dgm:cxn modelId="{80E71F0D-196C-DD43-9DA4-8DA7CB7D7592}" type="presOf" srcId="{97F04F0F-5EB8-C84C-AE17-0BFA986B3CEA}" destId="{43A03DF9-9578-CE4F-B932-FFA644576F04}" srcOrd="0" destOrd="0" presId="urn:microsoft.com/office/officeart/2005/8/layout/equation2"/>
    <dgm:cxn modelId="{410A3408-BAF2-B54F-9B75-F6458A480B30}" type="presOf" srcId="{392EDB92-0817-A847-8E0A-E37B5EE4533E}" destId="{BE4230E7-DD7A-C64D-BA5B-2409DA224BAF}" srcOrd="0" destOrd="0" presId="urn:microsoft.com/office/officeart/2005/8/layout/equation2"/>
    <dgm:cxn modelId="{A29C8E2B-F9D0-6B4E-8AAE-9FABAF37A7E4}" type="presOf" srcId="{72F2FDC4-3EE1-DC48-92AD-3447C3095380}" destId="{2F79FC59-0A76-EF4C-B453-03BABCBE3299}" srcOrd="0" destOrd="0" presId="urn:microsoft.com/office/officeart/2005/8/layout/equation2"/>
    <dgm:cxn modelId="{454D2AE8-4316-0543-84A4-1C1C0ECECE90}" type="presOf" srcId="{4DE2F316-A9F5-CE49-BB02-F7EF4EC71E41}" destId="{BC2E4B83-C7AF-E645-AF7E-60E410420838}" srcOrd="0" destOrd="0" presId="urn:microsoft.com/office/officeart/2005/8/layout/equation2"/>
    <dgm:cxn modelId="{8C0A5930-339C-1B4E-84F4-408B107FA763}" type="presOf" srcId="{4DE2F316-A9F5-CE49-BB02-F7EF4EC71E41}" destId="{5B37B535-DBE8-D246-8DC9-EB5ACC946C3D}" srcOrd="1" destOrd="0" presId="urn:microsoft.com/office/officeart/2005/8/layout/equation2"/>
    <dgm:cxn modelId="{0DB035CC-672B-524A-A318-D10F7F697EF1}" type="presParOf" srcId="{2F79FC59-0A76-EF4C-B453-03BABCBE3299}" destId="{3CC8F742-A438-2844-943E-EC2827589FDF}" srcOrd="0" destOrd="0" presId="urn:microsoft.com/office/officeart/2005/8/layout/equation2"/>
    <dgm:cxn modelId="{E79FFCB9-FC5D-7542-AA60-D08F4BAF11CF}" type="presParOf" srcId="{3CC8F742-A438-2844-943E-EC2827589FDF}" destId="{43A03DF9-9578-CE4F-B932-FFA644576F04}" srcOrd="0" destOrd="0" presId="urn:microsoft.com/office/officeart/2005/8/layout/equation2"/>
    <dgm:cxn modelId="{9F47F3F8-C406-CD4B-B1E5-7C08FEB66105}" type="presParOf" srcId="{3CC8F742-A438-2844-943E-EC2827589FDF}" destId="{2C30ADFD-F15F-C04B-8349-4D34592E675C}" srcOrd="1" destOrd="0" presId="urn:microsoft.com/office/officeart/2005/8/layout/equation2"/>
    <dgm:cxn modelId="{F7A8CC34-98CE-274D-8814-2280A7CFC613}" type="presParOf" srcId="{3CC8F742-A438-2844-943E-EC2827589FDF}" destId="{959BED46-D0E2-1A4C-B947-EAF7B197AB8B}" srcOrd="2" destOrd="0" presId="urn:microsoft.com/office/officeart/2005/8/layout/equation2"/>
    <dgm:cxn modelId="{8A9A7D4A-73C5-DF41-9248-7B31B002803D}" type="presParOf" srcId="{3CC8F742-A438-2844-943E-EC2827589FDF}" destId="{6BFCAD3D-EAFC-6F48-931E-2281ADD337DD}" srcOrd="3" destOrd="0" presId="urn:microsoft.com/office/officeart/2005/8/layout/equation2"/>
    <dgm:cxn modelId="{F57D8A3A-75BC-D548-8008-6A4868955006}" type="presParOf" srcId="{3CC8F742-A438-2844-943E-EC2827589FDF}" destId="{9819A427-6F2B-6C49-8671-99E6DFD9DA45}" srcOrd="4" destOrd="0" presId="urn:microsoft.com/office/officeart/2005/8/layout/equation2"/>
    <dgm:cxn modelId="{801F524E-C7A5-8842-BEE1-3159D59A9868}" type="presParOf" srcId="{2F79FC59-0A76-EF4C-B453-03BABCBE3299}" destId="{BC2E4B83-C7AF-E645-AF7E-60E410420838}" srcOrd="1" destOrd="0" presId="urn:microsoft.com/office/officeart/2005/8/layout/equation2"/>
    <dgm:cxn modelId="{4D938240-2C3F-F94C-A1FE-3F22F2A7BCD0}" type="presParOf" srcId="{BC2E4B83-C7AF-E645-AF7E-60E410420838}" destId="{5B37B535-DBE8-D246-8DC9-EB5ACC946C3D}" srcOrd="0" destOrd="0" presId="urn:microsoft.com/office/officeart/2005/8/layout/equation2"/>
    <dgm:cxn modelId="{DBD2972D-455F-E04B-A03B-BDF243F7AE75}" type="presParOf" srcId="{2F79FC59-0A76-EF4C-B453-03BABCBE3299}" destId="{BE4230E7-DD7A-C64D-BA5B-2409DA224BA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05333B-720D-0448-9FC9-AF6CC2DF0ABC}" type="doc">
      <dgm:prSet loTypeId="urn:microsoft.com/office/officeart/2005/8/layout/equation1" loCatId="" qsTypeId="urn:microsoft.com/office/officeart/2005/8/quickstyle/simple3" qsCatId="simple" csTypeId="urn:microsoft.com/office/officeart/2005/8/colors/accent1_3" csCatId="accent1" phldr="1"/>
      <dgm:spPr/>
      <dgm:t>
        <a:bodyPr/>
        <a:lstStyle/>
        <a:p>
          <a:endParaRPr lang="en-US"/>
        </a:p>
      </dgm:t>
    </dgm:pt>
    <dgm:pt modelId="{6FC3F5C6-C7A3-8645-9540-AC56414288D5}">
      <dgm:prSet phldrT="[Text]"/>
      <dgm:spPr/>
      <dgm:t>
        <a:bodyPr/>
        <a:lstStyle/>
        <a:p>
          <a:r>
            <a:rPr lang="en-US" dirty="0" smtClean="0"/>
            <a:t>Assignment</a:t>
          </a:r>
          <a:r>
            <a:rPr lang="en-US" baseline="0" dirty="0" smtClean="0"/>
            <a:t> and workload conversation</a:t>
          </a:r>
        </a:p>
      </dgm:t>
    </dgm:pt>
    <dgm:pt modelId="{E4EBD3C3-0E3F-7840-9AB5-BF09FE551136}" type="parTrans" cxnId="{06FC2F50-68BB-8D4D-8826-19B6983504A7}">
      <dgm:prSet/>
      <dgm:spPr/>
      <dgm:t>
        <a:bodyPr/>
        <a:lstStyle/>
        <a:p>
          <a:endParaRPr lang="en-US"/>
        </a:p>
      </dgm:t>
    </dgm:pt>
    <dgm:pt modelId="{79EED67D-2E62-D241-A743-FCCD617214AC}" type="sibTrans" cxnId="{06FC2F50-68BB-8D4D-8826-19B6983504A7}">
      <dgm:prSet/>
      <dgm:spPr/>
      <dgm:t>
        <a:bodyPr/>
        <a:lstStyle/>
        <a:p>
          <a:endParaRPr lang="en-US"/>
        </a:p>
      </dgm:t>
    </dgm:pt>
    <dgm:pt modelId="{8F173D0F-92B6-4B43-B8C1-1E6E28D08982}">
      <dgm:prSet phldrT="[Text]"/>
      <dgm:spPr/>
      <dgm:t>
        <a:bodyPr/>
        <a:lstStyle/>
        <a:p>
          <a:r>
            <a:rPr lang="en-US" dirty="0" smtClean="0"/>
            <a:t>Periodic conversations and check-ins </a:t>
          </a:r>
          <a:endParaRPr lang="en-US" dirty="0"/>
        </a:p>
      </dgm:t>
    </dgm:pt>
    <dgm:pt modelId="{D5470A80-5BD9-4A4A-AAB1-A5D7D6962D51}" type="parTrans" cxnId="{B75C5267-2F08-954D-9B82-D8B72D2D1101}">
      <dgm:prSet/>
      <dgm:spPr/>
      <dgm:t>
        <a:bodyPr/>
        <a:lstStyle/>
        <a:p>
          <a:endParaRPr lang="en-US"/>
        </a:p>
      </dgm:t>
    </dgm:pt>
    <dgm:pt modelId="{15D5ECE9-F944-264D-96A2-1069B2036E14}" type="sibTrans" cxnId="{B75C5267-2F08-954D-9B82-D8B72D2D1101}">
      <dgm:prSet/>
      <dgm:spPr/>
      <dgm:t>
        <a:bodyPr/>
        <a:lstStyle/>
        <a:p>
          <a:endParaRPr lang="en-US"/>
        </a:p>
      </dgm:t>
    </dgm:pt>
    <dgm:pt modelId="{8BF2CFDC-9B47-EF45-AB10-87274BEAFF3A}">
      <dgm:prSet phldrT="[Text]"/>
      <dgm:spPr/>
      <dgm:t>
        <a:bodyPr/>
        <a:lstStyle/>
        <a:p>
          <a:r>
            <a:rPr lang="en-US" dirty="0" smtClean="0"/>
            <a:t>Observations and feedback from others (Review</a:t>
          </a:r>
          <a:r>
            <a:rPr lang="en-US" baseline="0" dirty="0" smtClean="0"/>
            <a:t> Prep)</a:t>
          </a:r>
          <a:endParaRPr lang="en-US" dirty="0"/>
        </a:p>
      </dgm:t>
    </dgm:pt>
    <dgm:pt modelId="{06695F82-744D-624E-A804-35C0989B0C25}" type="parTrans" cxnId="{B62B9374-03B6-B847-B419-58C5AAF7254D}">
      <dgm:prSet/>
      <dgm:spPr/>
      <dgm:t>
        <a:bodyPr/>
        <a:lstStyle/>
        <a:p>
          <a:endParaRPr lang="en-US"/>
        </a:p>
      </dgm:t>
    </dgm:pt>
    <dgm:pt modelId="{EE89E5BB-AE4D-3B48-84B1-046FC3167C4E}" type="sibTrans" cxnId="{B62B9374-03B6-B847-B419-58C5AAF7254D}">
      <dgm:prSet/>
      <dgm:spPr/>
      <dgm:t>
        <a:bodyPr/>
        <a:lstStyle/>
        <a:p>
          <a:endParaRPr lang="en-US"/>
        </a:p>
      </dgm:t>
    </dgm:pt>
    <dgm:pt modelId="{89E88483-F97C-204B-A6C1-E24078589001}">
      <dgm:prSet phldrT="[Text]"/>
      <dgm:spPr/>
      <dgm:t>
        <a:bodyPr/>
        <a:lstStyle/>
        <a:p>
          <a:r>
            <a:rPr lang="en-US" dirty="0" smtClean="0"/>
            <a:t>Formal Review</a:t>
          </a:r>
        </a:p>
        <a:p>
          <a:endParaRPr lang="en-US" dirty="0"/>
        </a:p>
      </dgm:t>
    </dgm:pt>
    <dgm:pt modelId="{E0176CFA-4972-B049-84B3-FCAB42CFE369}" type="parTrans" cxnId="{8EBD5651-1A32-2F47-A51B-12F45285562C}">
      <dgm:prSet/>
      <dgm:spPr/>
      <dgm:t>
        <a:bodyPr/>
        <a:lstStyle/>
        <a:p>
          <a:endParaRPr lang="en-US"/>
        </a:p>
      </dgm:t>
    </dgm:pt>
    <dgm:pt modelId="{EFED0679-4FB6-C048-ABA2-72ABA4896C20}" type="sibTrans" cxnId="{8EBD5651-1A32-2F47-A51B-12F45285562C}">
      <dgm:prSet/>
      <dgm:spPr/>
      <dgm:t>
        <a:bodyPr/>
        <a:lstStyle/>
        <a:p>
          <a:endParaRPr lang="en-US"/>
        </a:p>
      </dgm:t>
    </dgm:pt>
    <dgm:pt modelId="{AE947B94-CA21-894B-97B8-6FC23EEE0F53}" type="pres">
      <dgm:prSet presAssocID="{BA05333B-720D-0448-9FC9-AF6CC2DF0ABC}" presName="linearFlow" presStyleCnt="0">
        <dgm:presLayoutVars>
          <dgm:dir/>
          <dgm:resizeHandles val="exact"/>
        </dgm:presLayoutVars>
      </dgm:prSet>
      <dgm:spPr/>
      <dgm:t>
        <a:bodyPr/>
        <a:lstStyle/>
        <a:p>
          <a:endParaRPr lang="en-US"/>
        </a:p>
      </dgm:t>
    </dgm:pt>
    <dgm:pt modelId="{CF36CBB2-E8CD-3345-88A1-CAD0E17F2044}" type="pres">
      <dgm:prSet presAssocID="{6FC3F5C6-C7A3-8645-9540-AC56414288D5}" presName="node" presStyleLbl="node1" presStyleIdx="0" presStyleCnt="4" custLinFactX="-3852" custLinFactNeighborX="-100000" custLinFactNeighborY="5069">
        <dgm:presLayoutVars>
          <dgm:bulletEnabled val="1"/>
        </dgm:presLayoutVars>
      </dgm:prSet>
      <dgm:spPr/>
      <dgm:t>
        <a:bodyPr/>
        <a:lstStyle/>
        <a:p>
          <a:endParaRPr lang="en-US"/>
        </a:p>
      </dgm:t>
    </dgm:pt>
    <dgm:pt modelId="{FE500901-4540-154C-A9E5-FAFFBA1746F4}" type="pres">
      <dgm:prSet presAssocID="{79EED67D-2E62-D241-A743-FCCD617214AC}" presName="spacerL" presStyleCnt="0"/>
      <dgm:spPr/>
    </dgm:pt>
    <dgm:pt modelId="{0A540346-8A6C-CE4E-8EC5-FE99F56998BF}" type="pres">
      <dgm:prSet presAssocID="{79EED67D-2E62-D241-A743-FCCD617214AC}" presName="sibTrans" presStyleLbl="sibTrans2D1" presStyleIdx="0" presStyleCnt="3"/>
      <dgm:spPr/>
      <dgm:t>
        <a:bodyPr/>
        <a:lstStyle/>
        <a:p>
          <a:endParaRPr lang="en-US"/>
        </a:p>
      </dgm:t>
    </dgm:pt>
    <dgm:pt modelId="{A0E962D5-9F01-D440-8A0E-2806801734DF}" type="pres">
      <dgm:prSet presAssocID="{79EED67D-2E62-D241-A743-FCCD617214AC}" presName="spacerR" presStyleCnt="0"/>
      <dgm:spPr/>
    </dgm:pt>
    <dgm:pt modelId="{67F4703C-71EA-E848-8879-00EC8EB563FF}" type="pres">
      <dgm:prSet presAssocID="{8F173D0F-92B6-4B43-B8C1-1E6E28D08982}" presName="node" presStyleLbl="node1" presStyleIdx="1" presStyleCnt="4">
        <dgm:presLayoutVars>
          <dgm:bulletEnabled val="1"/>
        </dgm:presLayoutVars>
      </dgm:prSet>
      <dgm:spPr/>
      <dgm:t>
        <a:bodyPr/>
        <a:lstStyle/>
        <a:p>
          <a:endParaRPr lang="en-US"/>
        </a:p>
      </dgm:t>
    </dgm:pt>
    <dgm:pt modelId="{4037A2EB-40C2-F046-AD18-EB7FE7E276EA}" type="pres">
      <dgm:prSet presAssocID="{15D5ECE9-F944-264D-96A2-1069B2036E14}" presName="spacerL" presStyleCnt="0"/>
      <dgm:spPr/>
    </dgm:pt>
    <dgm:pt modelId="{38E1AB16-F351-9247-B898-B33351E07882}" type="pres">
      <dgm:prSet presAssocID="{15D5ECE9-F944-264D-96A2-1069B2036E14}" presName="sibTrans" presStyleLbl="sibTrans2D1" presStyleIdx="1" presStyleCnt="3"/>
      <dgm:spPr/>
      <dgm:t>
        <a:bodyPr/>
        <a:lstStyle/>
        <a:p>
          <a:endParaRPr lang="en-US"/>
        </a:p>
      </dgm:t>
    </dgm:pt>
    <dgm:pt modelId="{67F214D4-BDA9-754E-86C7-0592B073206E}" type="pres">
      <dgm:prSet presAssocID="{15D5ECE9-F944-264D-96A2-1069B2036E14}" presName="spacerR" presStyleCnt="0"/>
      <dgm:spPr/>
    </dgm:pt>
    <dgm:pt modelId="{0DCE1772-2061-8B4C-AAAC-CF22E2819E63}" type="pres">
      <dgm:prSet presAssocID="{8BF2CFDC-9B47-EF45-AB10-87274BEAFF3A}" presName="node" presStyleLbl="node1" presStyleIdx="2" presStyleCnt="4">
        <dgm:presLayoutVars>
          <dgm:bulletEnabled val="1"/>
        </dgm:presLayoutVars>
      </dgm:prSet>
      <dgm:spPr/>
      <dgm:t>
        <a:bodyPr/>
        <a:lstStyle/>
        <a:p>
          <a:endParaRPr lang="en-US"/>
        </a:p>
      </dgm:t>
    </dgm:pt>
    <dgm:pt modelId="{1FC648BC-C785-2941-851A-62DE483502EC}" type="pres">
      <dgm:prSet presAssocID="{EE89E5BB-AE4D-3B48-84B1-046FC3167C4E}" presName="spacerL" presStyleCnt="0"/>
      <dgm:spPr/>
    </dgm:pt>
    <dgm:pt modelId="{266FE623-2E8D-8F44-826D-D6289570D132}" type="pres">
      <dgm:prSet presAssocID="{EE89E5BB-AE4D-3B48-84B1-046FC3167C4E}" presName="sibTrans" presStyleLbl="sibTrans2D1" presStyleIdx="2" presStyleCnt="3"/>
      <dgm:spPr>
        <a:prstGeom prst="rightArrow">
          <a:avLst/>
        </a:prstGeom>
      </dgm:spPr>
      <dgm:t>
        <a:bodyPr/>
        <a:lstStyle/>
        <a:p>
          <a:endParaRPr lang="en-US"/>
        </a:p>
      </dgm:t>
    </dgm:pt>
    <dgm:pt modelId="{1DE410F4-26F1-314B-BD38-9FC6044C160F}" type="pres">
      <dgm:prSet presAssocID="{EE89E5BB-AE4D-3B48-84B1-046FC3167C4E}" presName="spacerR" presStyleCnt="0"/>
      <dgm:spPr/>
    </dgm:pt>
    <dgm:pt modelId="{C3A61CFA-1EA2-BD44-B52F-3B332A885B61}" type="pres">
      <dgm:prSet presAssocID="{89E88483-F97C-204B-A6C1-E24078589001}" presName="node" presStyleLbl="node1" presStyleIdx="3" presStyleCnt="4" custScaleX="112113" custScaleY="114786">
        <dgm:presLayoutVars>
          <dgm:bulletEnabled val="1"/>
        </dgm:presLayoutVars>
      </dgm:prSet>
      <dgm:spPr/>
      <dgm:t>
        <a:bodyPr/>
        <a:lstStyle/>
        <a:p>
          <a:endParaRPr lang="en-US"/>
        </a:p>
      </dgm:t>
    </dgm:pt>
  </dgm:ptLst>
  <dgm:cxnLst>
    <dgm:cxn modelId="{06FC2F50-68BB-8D4D-8826-19B6983504A7}" srcId="{BA05333B-720D-0448-9FC9-AF6CC2DF0ABC}" destId="{6FC3F5C6-C7A3-8645-9540-AC56414288D5}" srcOrd="0" destOrd="0" parTransId="{E4EBD3C3-0E3F-7840-9AB5-BF09FE551136}" sibTransId="{79EED67D-2E62-D241-A743-FCCD617214AC}"/>
    <dgm:cxn modelId="{B62B9374-03B6-B847-B419-58C5AAF7254D}" srcId="{BA05333B-720D-0448-9FC9-AF6CC2DF0ABC}" destId="{8BF2CFDC-9B47-EF45-AB10-87274BEAFF3A}" srcOrd="2" destOrd="0" parTransId="{06695F82-744D-624E-A804-35C0989B0C25}" sibTransId="{EE89E5BB-AE4D-3B48-84B1-046FC3167C4E}"/>
    <dgm:cxn modelId="{8EBD5651-1A32-2F47-A51B-12F45285562C}" srcId="{BA05333B-720D-0448-9FC9-AF6CC2DF0ABC}" destId="{89E88483-F97C-204B-A6C1-E24078589001}" srcOrd="3" destOrd="0" parTransId="{E0176CFA-4972-B049-84B3-FCAB42CFE369}" sibTransId="{EFED0679-4FB6-C048-ABA2-72ABA4896C20}"/>
    <dgm:cxn modelId="{B75C5267-2F08-954D-9B82-D8B72D2D1101}" srcId="{BA05333B-720D-0448-9FC9-AF6CC2DF0ABC}" destId="{8F173D0F-92B6-4B43-B8C1-1E6E28D08982}" srcOrd="1" destOrd="0" parTransId="{D5470A80-5BD9-4A4A-AAB1-A5D7D6962D51}" sibTransId="{15D5ECE9-F944-264D-96A2-1069B2036E14}"/>
    <dgm:cxn modelId="{F334704A-71F9-D740-904C-D3D5D25F039C}" type="presOf" srcId="{89E88483-F97C-204B-A6C1-E24078589001}" destId="{C3A61CFA-1EA2-BD44-B52F-3B332A885B61}" srcOrd="0" destOrd="0" presId="urn:microsoft.com/office/officeart/2005/8/layout/equation1"/>
    <dgm:cxn modelId="{21367830-3CEC-1441-9B39-CFACE099A759}" type="presOf" srcId="{BA05333B-720D-0448-9FC9-AF6CC2DF0ABC}" destId="{AE947B94-CA21-894B-97B8-6FC23EEE0F53}" srcOrd="0" destOrd="0" presId="urn:microsoft.com/office/officeart/2005/8/layout/equation1"/>
    <dgm:cxn modelId="{A1EE1F74-CB98-CA4F-AD87-878484D572FE}" type="presOf" srcId="{EE89E5BB-AE4D-3B48-84B1-046FC3167C4E}" destId="{266FE623-2E8D-8F44-826D-D6289570D132}" srcOrd="0" destOrd="0" presId="urn:microsoft.com/office/officeart/2005/8/layout/equation1"/>
    <dgm:cxn modelId="{67129E97-BDA3-854E-A9E5-2CB73CE684DC}" type="presOf" srcId="{8BF2CFDC-9B47-EF45-AB10-87274BEAFF3A}" destId="{0DCE1772-2061-8B4C-AAAC-CF22E2819E63}" srcOrd="0" destOrd="0" presId="urn:microsoft.com/office/officeart/2005/8/layout/equation1"/>
    <dgm:cxn modelId="{5DF98AE3-BB44-F544-A12D-DC3BA130F81F}" type="presOf" srcId="{15D5ECE9-F944-264D-96A2-1069B2036E14}" destId="{38E1AB16-F351-9247-B898-B33351E07882}" srcOrd="0" destOrd="0" presId="urn:microsoft.com/office/officeart/2005/8/layout/equation1"/>
    <dgm:cxn modelId="{C4143A02-CEC7-5048-BDA6-712D21BB79B6}" type="presOf" srcId="{6FC3F5C6-C7A3-8645-9540-AC56414288D5}" destId="{CF36CBB2-E8CD-3345-88A1-CAD0E17F2044}" srcOrd="0" destOrd="0" presId="urn:microsoft.com/office/officeart/2005/8/layout/equation1"/>
    <dgm:cxn modelId="{9AAAE48A-8E0E-9141-B497-F6D5D8924209}" type="presOf" srcId="{79EED67D-2E62-D241-A743-FCCD617214AC}" destId="{0A540346-8A6C-CE4E-8EC5-FE99F56998BF}" srcOrd="0" destOrd="0" presId="urn:microsoft.com/office/officeart/2005/8/layout/equation1"/>
    <dgm:cxn modelId="{6DC34FCD-91EE-B742-B46E-124F4CB5ECB5}" type="presOf" srcId="{8F173D0F-92B6-4B43-B8C1-1E6E28D08982}" destId="{67F4703C-71EA-E848-8879-00EC8EB563FF}" srcOrd="0" destOrd="0" presId="urn:microsoft.com/office/officeart/2005/8/layout/equation1"/>
    <dgm:cxn modelId="{83591014-69EE-A141-AC96-35A535A5B157}" type="presParOf" srcId="{AE947B94-CA21-894B-97B8-6FC23EEE0F53}" destId="{CF36CBB2-E8CD-3345-88A1-CAD0E17F2044}" srcOrd="0" destOrd="0" presId="urn:microsoft.com/office/officeart/2005/8/layout/equation1"/>
    <dgm:cxn modelId="{CDF51B08-3C49-A545-B2E4-B44DD05171D8}" type="presParOf" srcId="{AE947B94-CA21-894B-97B8-6FC23EEE0F53}" destId="{FE500901-4540-154C-A9E5-FAFFBA1746F4}" srcOrd="1" destOrd="0" presId="urn:microsoft.com/office/officeart/2005/8/layout/equation1"/>
    <dgm:cxn modelId="{BC126484-1CE4-CF48-A9F0-B8CD595C7BDE}" type="presParOf" srcId="{AE947B94-CA21-894B-97B8-6FC23EEE0F53}" destId="{0A540346-8A6C-CE4E-8EC5-FE99F56998BF}" srcOrd="2" destOrd="0" presId="urn:microsoft.com/office/officeart/2005/8/layout/equation1"/>
    <dgm:cxn modelId="{5E369254-55C5-7243-BA2B-154A6BFE2BC8}" type="presParOf" srcId="{AE947B94-CA21-894B-97B8-6FC23EEE0F53}" destId="{A0E962D5-9F01-D440-8A0E-2806801734DF}" srcOrd="3" destOrd="0" presId="urn:microsoft.com/office/officeart/2005/8/layout/equation1"/>
    <dgm:cxn modelId="{F931AA36-F1AA-744B-AE57-CF12F17866F0}" type="presParOf" srcId="{AE947B94-CA21-894B-97B8-6FC23EEE0F53}" destId="{67F4703C-71EA-E848-8879-00EC8EB563FF}" srcOrd="4" destOrd="0" presId="urn:microsoft.com/office/officeart/2005/8/layout/equation1"/>
    <dgm:cxn modelId="{BD713DFD-6C8F-0845-9551-3DCBF1911F10}" type="presParOf" srcId="{AE947B94-CA21-894B-97B8-6FC23EEE0F53}" destId="{4037A2EB-40C2-F046-AD18-EB7FE7E276EA}" srcOrd="5" destOrd="0" presId="urn:microsoft.com/office/officeart/2005/8/layout/equation1"/>
    <dgm:cxn modelId="{BC149FCB-65FB-5141-A675-7AD134D3071B}" type="presParOf" srcId="{AE947B94-CA21-894B-97B8-6FC23EEE0F53}" destId="{38E1AB16-F351-9247-B898-B33351E07882}" srcOrd="6" destOrd="0" presId="urn:microsoft.com/office/officeart/2005/8/layout/equation1"/>
    <dgm:cxn modelId="{25171106-8973-3641-9ECE-6B97B4770C97}" type="presParOf" srcId="{AE947B94-CA21-894B-97B8-6FC23EEE0F53}" destId="{67F214D4-BDA9-754E-86C7-0592B073206E}" srcOrd="7" destOrd="0" presId="urn:microsoft.com/office/officeart/2005/8/layout/equation1"/>
    <dgm:cxn modelId="{A0398117-F0AE-664D-AB9D-748B7C693CD8}" type="presParOf" srcId="{AE947B94-CA21-894B-97B8-6FC23EEE0F53}" destId="{0DCE1772-2061-8B4C-AAAC-CF22E2819E63}" srcOrd="8" destOrd="0" presId="urn:microsoft.com/office/officeart/2005/8/layout/equation1"/>
    <dgm:cxn modelId="{D95D6981-A85B-DD4A-91F7-1F0C9F8CBBD0}" type="presParOf" srcId="{AE947B94-CA21-894B-97B8-6FC23EEE0F53}" destId="{1FC648BC-C785-2941-851A-62DE483502EC}" srcOrd="9" destOrd="0" presId="urn:microsoft.com/office/officeart/2005/8/layout/equation1"/>
    <dgm:cxn modelId="{08480FFF-765E-704F-A402-EE1F556A8FA3}" type="presParOf" srcId="{AE947B94-CA21-894B-97B8-6FC23EEE0F53}" destId="{266FE623-2E8D-8F44-826D-D6289570D132}" srcOrd="10" destOrd="0" presId="urn:microsoft.com/office/officeart/2005/8/layout/equation1"/>
    <dgm:cxn modelId="{3AA6C800-24C8-AC43-8741-423BCE3F9803}" type="presParOf" srcId="{AE947B94-CA21-894B-97B8-6FC23EEE0F53}" destId="{1DE410F4-26F1-314B-BD38-9FC6044C160F}" srcOrd="11" destOrd="0" presId="urn:microsoft.com/office/officeart/2005/8/layout/equation1"/>
    <dgm:cxn modelId="{CF55C7A1-5872-A54A-884D-7DF70392729C}" type="presParOf" srcId="{AE947B94-CA21-894B-97B8-6FC23EEE0F53}" destId="{C3A61CFA-1EA2-BD44-B52F-3B332A885B61}"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D93BA4-D4DA-954E-81A0-B7C726870879}" type="doc">
      <dgm:prSet loTypeId="urn:microsoft.com/office/officeart/2005/8/layout/gear1" loCatId="" qsTypeId="urn:microsoft.com/office/officeart/2005/8/quickstyle/simple3" qsCatId="simple" csTypeId="urn:microsoft.com/office/officeart/2005/8/colors/colorful2" csCatId="colorful" phldr="1"/>
      <dgm:spPr/>
      <dgm:t>
        <a:bodyPr/>
        <a:lstStyle/>
        <a:p>
          <a:endParaRPr lang="en-US"/>
        </a:p>
      </dgm:t>
    </dgm:pt>
    <dgm:pt modelId="{4B10F4B8-5CBC-3948-9B56-655D2889B07C}">
      <dgm:prSet phldrT="[Text]"/>
      <dgm:spPr/>
      <dgm:t>
        <a:bodyPr/>
        <a:lstStyle/>
        <a:p>
          <a:r>
            <a:rPr lang="en-US" dirty="0" smtClean="0"/>
            <a:t>Planned but</a:t>
          </a:r>
          <a:r>
            <a:rPr lang="en-US" baseline="0" dirty="0" smtClean="0"/>
            <a:t> Informal </a:t>
          </a:r>
          <a:r>
            <a:rPr lang="en-US" dirty="0" smtClean="0"/>
            <a:t>Check-Ins</a:t>
          </a:r>
          <a:endParaRPr lang="en-US" dirty="0"/>
        </a:p>
      </dgm:t>
    </dgm:pt>
    <dgm:pt modelId="{A9CDB02D-1B5E-0A4C-8B6B-A5DE81A22B30}" type="parTrans" cxnId="{5A68B02C-B914-AA41-BE19-81B2FAD624DA}">
      <dgm:prSet/>
      <dgm:spPr/>
      <dgm:t>
        <a:bodyPr/>
        <a:lstStyle/>
        <a:p>
          <a:endParaRPr lang="en-US"/>
        </a:p>
      </dgm:t>
    </dgm:pt>
    <dgm:pt modelId="{F8060703-2698-C84B-889C-6186D93E5E07}" type="sibTrans" cxnId="{5A68B02C-B914-AA41-BE19-81B2FAD624DA}">
      <dgm:prSet/>
      <dgm:spPr/>
      <dgm:t>
        <a:bodyPr/>
        <a:lstStyle/>
        <a:p>
          <a:endParaRPr lang="en-US"/>
        </a:p>
      </dgm:t>
    </dgm:pt>
    <dgm:pt modelId="{98619D63-0847-A548-B6C3-6A54E5A27FF8}">
      <dgm:prSet phldrT="[Text]"/>
      <dgm:spPr/>
      <dgm:t>
        <a:bodyPr/>
        <a:lstStyle/>
        <a:p>
          <a:r>
            <a:rPr lang="en-US" dirty="0" smtClean="0"/>
            <a:t>Recognitions</a:t>
          </a:r>
          <a:endParaRPr lang="en-US" dirty="0"/>
        </a:p>
      </dgm:t>
    </dgm:pt>
    <dgm:pt modelId="{1A7D2882-2F4E-C64E-BD71-54B311F4FE4D}" type="parTrans" cxnId="{5F0F746D-0FCE-B243-96E0-4C150D0D91A7}">
      <dgm:prSet/>
      <dgm:spPr/>
      <dgm:t>
        <a:bodyPr/>
        <a:lstStyle/>
        <a:p>
          <a:endParaRPr lang="en-US"/>
        </a:p>
      </dgm:t>
    </dgm:pt>
    <dgm:pt modelId="{58009570-52A5-8F4F-BF82-A9BE211487B5}" type="sibTrans" cxnId="{5F0F746D-0FCE-B243-96E0-4C150D0D91A7}">
      <dgm:prSet/>
      <dgm:spPr/>
      <dgm:t>
        <a:bodyPr/>
        <a:lstStyle/>
        <a:p>
          <a:endParaRPr lang="en-US"/>
        </a:p>
      </dgm:t>
    </dgm:pt>
    <dgm:pt modelId="{D81F8669-810F-5A4B-A73A-754221AC3CB6}">
      <dgm:prSet phldrT="[Text]"/>
      <dgm:spPr/>
      <dgm:t>
        <a:bodyPr/>
        <a:lstStyle/>
        <a:p>
          <a:r>
            <a:rPr lang="en-US" dirty="0" smtClean="0"/>
            <a:t>Interventions</a:t>
          </a:r>
          <a:endParaRPr lang="en-US" dirty="0"/>
        </a:p>
      </dgm:t>
    </dgm:pt>
    <dgm:pt modelId="{7E815894-C3C1-D342-8D27-42521CF9D233}" type="parTrans" cxnId="{321305B3-6757-3D4B-8402-97E7E85DD713}">
      <dgm:prSet/>
      <dgm:spPr/>
      <dgm:t>
        <a:bodyPr/>
        <a:lstStyle/>
        <a:p>
          <a:endParaRPr lang="en-US"/>
        </a:p>
      </dgm:t>
    </dgm:pt>
    <dgm:pt modelId="{3F3B25AF-BE18-6940-A416-45273C61CE3F}" type="sibTrans" cxnId="{321305B3-6757-3D4B-8402-97E7E85DD713}">
      <dgm:prSet/>
      <dgm:spPr/>
      <dgm:t>
        <a:bodyPr/>
        <a:lstStyle/>
        <a:p>
          <a:endParaRPr lang="en-US"/>
        </a:p>
      </dgm:t>
    </dgm:pt>
    <dgm:pt modelId="{29DDB5F7-CFF7-CE42-9664-426D216FCE35}" type="pres">
      <dgm:prSet presAssocID="{86D93BA4-D4DA-954E-81A0-B7C726870879}" presName="composite" presStyleCnt="0">
        <dgm:presLayoutVars>
          <dgm:chMax val="3"/>
          <dgm:animLvl val="lvl"/>
          <dgm:resizeHandles val="exact"/>
        </dgm:presLayoutVars>
      </dgm:prSet>
      <dgm:spPr/>
      <dgm:t>
        <a:bodyPr/>
        <a:lstStyle/>
        <a:p>
          <a:endParaRPr lang="en-US"/>
        </a:p>
      </dgm:t>
    </dgm:pt>
    <dgm:pt modelId="{104AC072-2587-B643-A207-C28EDFD6E450}" type="pres">
      <dgm:prSet presAssocID="{4B10F4B8-5CBC-3948-9B56-655D2889B07C}" presName="gear1" presStyleLbl="node1" presStyleIdx="0" presStyleCnt="3">
        <dgm:presLayoutVars>
          <dgm:chMax val="1"/>
          <dgm:bulletEnabled val="1"/>
        </dgm:presLayoutVars>
      </dgm:prSet>
      <dgm:spPr/>
      <dgm:t>
        <a:bodyPr/>
        <a:lstStyle/>
        <a:p>
          <a:endParaRPr lang="en-US"/>
        </a:p>
      </dgm:t>
    </dgm:pt>
    <dgm:pt modelId="{133D89E9-0F03-9547-98EC-C0771B48B159}" type="pres">
      <dgm:prSet presAssocID="{4B10F4B8-5CBC-3948-9B56-655D2889B07C}" presName="gear1srcNode" presStyleLbl="node1" presStyleIdx="0" presStyleCnt="3"/>
      <dgm:spPr/>
      <dgm:t>
        <a:bodyPr/>
        <a:lstStyle/>
        <a:p>
          <a:endParaRPr lang="en-US"/>
        </a:p>
      </dgm:t>
    </dgm:pt>
    <dgm:pt modelId="{D7E886C5-2967-634C-B6EF-373CDE2C329B}" type="pres">
      <dgm:prSet presAssocID="{4B10F4B8-5CBC-3948-9B56-655D2889B07C}" presName="gear1dstNode" presStyleLbl="node1" presStyleIdx="0" presStyleCnt="3"/>
      <dgm:spPr/>
      <dgm:t>
        <a:bodyPr/>
        <a:lstStyle/>
        <a:p>
          <a:endParaRPr lang="en-US"/>
        </a:p>
      </dgm:t>
    </dgm:pt>
    <dgm:pt modelId="{5E693709-7E52-C444-AEB0-998246B4B5A9}" type="pres">
      <dgm:prSet presAssocID="{98619D63-0847-A548-B6C3-6A54E5A27FF8}" presName="gear2" presStyleLbl="node1" presStyleIdx="1" presStyleCnt="3">
        <dgm:presLayoutVars>
          <dgm:chMax val="1"/>
          <dgm:bulletEnabled val="1"/>
        </dgm:presLayoutVars>
      </dgm:prSet>
      <dgm:spPr/>
      <dgm:t>
        <a:bodyPr/>
        <a:lstStyle/>
        <a:p>
          <a:endParaRPr lang="en-US"/>
        </a:p>
      </dgm:t>
    </dgm:pt>
    <dgm:pt modelId="{931D5094-6108-6F49-AE93-A1897C55F95C}" type="pres">
      <dgm:prSet presAssocID="{98619D63-0847-A548-B6C3-6A54E5A27FF8}" presName="gear2srcNode" presStyleLbl="node1" presStyleIdx="1" presStyleCnt="3"/>
      <dgm:spPr/>
      <dgm:t>
        <a:bodyPr/>
        <a:lstStyle/>
        <a:p>
          <a:endParaRPr lang="en-US"/>
        </a:p>
      </dgm:t>
    </dgm:pt>
    <dgm:pt modelId="{86303AED-F0C8-2649-94F3-5E6F1421F9C5}" type="pres">
      <dgm:prSet presAssocID="{98619D63-0847-A548-B6C3-6A54E5A27FF8}" presName="gear2dstNode" presStyleLbl="node1" presStyleIdx="1" presStyleCnt="3"/>
      <dgm:spPr/>
      <dgm:t>
        <a:bodyPr/>
        <a:lstStyle/>
        <a:p>
          <a:endParaRPr lang="en-US"/>
        </a:p>
      </dgm:t>
    </dgm:pt>
    <dgm:pt modelId="{33C99909-271A-A94C-BFCC-0D2553289D0A}" type="pres">
      <dgm:prSet presAssocID="{D81F8669-810F-5A4B-A73A-754221AC3CB6}" presName="gear3" presStyleLbl="node1" presStyleIdx="2" presStyleCnt="3"/>
      <dgm:spPr/>
      <dgm:t>
        <a:bodyPr/>
        <a:lstStyle/>
        <a:p>
          <a:endParaRPr lang="en-US"/>
        </a:p>
      </dgm:t>
    </dgm:pt>
    <dgm:pt modelId="{498075DB-D226-5D43-82C2-3B6C522F89D0}" type="pres">
      <dgm:prSet presAssocID="{D81F8669-810F-5A4B-A73A-754221AC3CB6}" presName="gear3tx" presStyleLbl="node1" presStyleIdx="2" presStyleCnt="3">
        <dgm:presLayoutVars>
          <dgm:chMax val="1"/>
          <dgm:bulletEnabled val="1"/>
        </dgm:presLayoutVars>
      </dgm:prSet>
      <dgm:spPr/>
      <dgm:t>
        <a:bodyPr/>
        <a:lstStyle/>
        <a:p>
          <a:endParaRPr lang="en-US"/>
        </a:p>
      </dgm:t>
    </dgm:pt>
    <dgm:pt modelId="{3E823870-4A83-B345-A708-B014646DA3B2}" type="pres">
      <dgm:prSet presAssocID="{D81F8669-810F-5A4B-A73A-754221AC3CB6}" presName="gear3srcNode" presStyleLbl="node1" presStyleIdx="2" presStyleCnt="3"/>
      <dgm:spPr/>
      <dgm:t>
        <a:bodyPr/>
        <a:lstStyle/>
        <a:p>
          <a:endParaRPr lang="en-US"/>
        </a:p>
      </dgm:t>
    </dgm:pt>
    <dgm:pt modelId="{F7211D2D-CE18-2848-91EB-D175E550CAAD}" type="pres">
      <dgm:prSet presAssocID="{D81F8669-810F-5A4B-A73A-754221AC3CB6}" presName="gear3dstNode" presStyleLbl="node1" presStyleIdx="2" presStyleCnt="3"/>
      <dgm:spPr/>
      <dgm:t>
        <a:bodyPr/>
        <a:lstStyle/>
        <a:p>
          <a:endParaRPr lang="en-US"/>
        </a:p>
      </dgm:t>
    </dgm:pt>
    <dgm:pt modelId="{A68E3EED-D6D4-5F4A-9468-AD4B741EEB82}" type="pres">
      <dgm:prSet presAssocID="{F8060703-2698-C84B-889C-6186D93E5E07}" presName="connector1" presStyleLbl="sibTrans2D1" presStyleIdx="0" presStyleCnt="3"/>
      <dgm:spPr/>
      <dgm:t>
        <a:bodyPr/>
        <a:lstStyle/>
        <a:p>
          <a:endParaRPr lang="en-US"/>
        </a:p>
      </dgm:t>
    </dgm:pt>
    <dgm:pt modelId="{DD89A3B4-DA6A-1A47-8BCB-727D13890031}" type="pres">
      <dgm:prSet presAssocID="{58009570-52A5-8F4F-BF82-A9BE211487B5}" presName="connector2" presStyleLbl="sibTrans2D1" presStyleIdx="1" presStyleCnt="3"/>
      <dgm:spPr/>
      <dgm:t>
        <a:bodyPr/>
        <a:lstStyle/>
        <a:p>
          <a:endParaRPr lang="en-US"/>
        </a:p>
      </dgm:t>
    </dgm:pt>
    <dgm:pt modelId="{C99550FC-CF3E-ED44-869B-ACDE00FDF681}" type="pres">
      <dgm:prSet presAssocID="{3F3B25AF-BE18-6940-A416-45273C61CE3F}" presName="connector3" presStyleLbl="sibTrans2D1" presStyleIdx="2" presStyleCnt="3"/>
      <dgm:spPr/>
      <dgm:t>
        <a:bodyPr/>
        <a:lstStyle/>
        <a:p>
          <a:endParaRPr lang="en-US"/>
        </a:p>
      </dgm:t>
    </dgm:pt>
  </dgm:ptLst>
  <dgm:cxnLst>
    <dgm:cxn modelId="{3F33CD4F-0415-644A-8B69-1E68A0D5CDAA}" type="presOf" srcId="{98619D63-0847-A548-B6C3-6A54E5A27FF8}" destId="{5E693709-7E52-C444-AEB0-998246B4B5A9}" srcOrd="0" destOrd="0" presId="urn:microsoft.com/office/officeart/2005/8/layout/gear1"/>
    <dgm:cxn modelId="{B7CF2E28-27EB-264C-B797-95209C11B58E}" type="presOf" srcId="{D81F8669-810F-5A4B-A73A-754221AC3CB6}" destId="{3E823870-4A83-B345-A708-B014646DA3B2}" srcOrd="2" destOrd="0" presId="urn:microsoft.com/office/officeart/2005/8/layout/gear1"/>
    <dgm:cxn modelId="{D4005EE4-98DE-6C45-867F-15A0DD59F4B8}" type="presOf" srcId="{F8060703-2698-C84B-889C-6186D93E5E07}" destId="{A68E3EED-D6D4-5F4A-9468-AD4B741EEB82}" srcOrd="0" destOrd="0" presId="urn:microsoft.com/office/officeart/2005/8/layout/gear1"/>
    <dgm:cxn modelId="{528086E8-D155-B04B-95B4-FF78765C4CC5}" type="presOf" srcId="{58009570-52A5-8F4F-BF82-A9BE211487B5}" destId="{DD89A3B4-DA6A-1A47-8BCB-727D13890031}" srcOrd="0" destOrd="0" presId="urn:microsoft.com/office/officeart/2005/8/layout/gear1"/>
    <dgm:cxn modelId="{E0C08873-9753-C541-BFB6-7CB66BB05E7E}" type="presOf" srcId="{D81F8669-810F-5A4B-A73A-754221AC3CB6}" destId="{33C99909-271A-A94C-BFCC-0D2553289D0A}" srcOrd="0" destOrd="0" presId="urn:microsoft.com/office/officeart/2005/8/layout/gear1"/>
    <dgm:cxn modelId="{31EA0061-C18E-644E-93C2-505370402755}" type="presOf" srcId="{98619D63-0847-A548-B6C3-6A54E5A27FF8}" destId="{931D5094-6108-6F49-AE93-A1897C55F95C}" srcOrd="1" destOrd="0" presId="urn:microsoft.com/office/officeart/2005/8/layout/gear1"/>
    <dgm:cxn modelId="{1AAC0B3B-4604-9942-B95A-E0973740657F}" type="presOf" srcId="{4B10F4B8-5CBC-3948-9B56-655D2889B07C}" destId="{D7E886C5-2967-634C-B6EF-373CDE2C329B}" srcOrd="2" destOrd="0" presId="urn:microsoft.com/office/officeart/2005/8/layout/gear1"/>
    <dgm:cxn modelId="{AA8D4F5C-43DD-F743-8FD4-A3C569A37F99}" type="presOf" srcId="{98619D63-0847-A548-B6C3-6A54E5A27FF8}" destId="{86303AED-F0C8-2649-94F3-5E6F1421F9C5}" srcOrd="2" destOrd="0" presId="urn:microsoft.com/office/officeart/2005/8/layout/gear1"/>
    <dgm:cxn modelId="{5F0F746D-0FCE-B243-96E0-4C150D0D91A7}" srcId="{86D93BA4-D4DA-954E-81A0-B7C726870879}" destId="{98619D63-0847-A548-B6C3-6A54E5A27FF8}" srcOrd="1" destOrd="0" parTransId="{1A7D2882-2F4E-C64E-BD71-54B311F4FE4D}" sibTransId="{58009570-52A5-8F4F-BF82-A9BE211487B5}"/>
    <dgm:cxn modelId="{5B37537D-67B3-EE45-AFEC-B6AFF69E065E}" type="presOf" srcId="{D81F8669-810F-5A4B-A73A-754221AC3CB6}" destId="{F7211D2D-CE18-2848-91EB-D175E550CAAD}" srcOrd="3" destOrd="0" presId="urn:microsoft.com/office/officeart/2005/8/layout/gear1"/>
    <dgm:cxn modelId="{4B7123B9-B3EA-2346-96BD-DC1DB9A83174}" type="presOf" srcId="{86D93BA4-D4DA-954E-81A0-B7C726870879}" destId="{29DDB5F7-CFF7-CE42-9664-426D216FCE35}" srcOrd="0" destOrd="0" presId="urn:microsoft.com/office/officeart/2005/8/layout/gear1"/>
    <dgm:cxn modelId="{15E83F8C-4EDF-0D43-BE31-B9A227804314}" type="presOf" srcId="{4B10F4B8-5CBC-3948-9B56-655D2889B07C}" destId="{133D89E9-0F03-9547-98EC-C0771B48B159}" srcOrd="1" destOrd="0" presId="urn:microsoft.com/office/officeart/2005/8/layout/gear1"/>
    <dgm:cxn modelId="{3EA9459D-6BCB-5E4F-B2B3-AF18DD079342}" type="presOf" srcId="{D81F8669-810F-5A4B-A73A-754221AC3CB6}" destId="{498075DB-D226-5D43-82C2-3B6C522F89D0}" srcOrd="1" destOrd="0" presId="urn:microsoft.com/office/officeart/2005/8/layout/gear1"/>
    <dgm:cxn modelId="{3AB47083-72EB-F342-A00F-B580E8577B77}" type="presOf" srcId="{4B10F4B8-5CBC-3948-9B56-655D2889B07C}" destId="{104AC072-2587-B643-A207-C28EDFD6E450}" srcOrd="0" destOrd="0" presId="urn:microsoft.com/office/officeart/2005/8/layout/gear1"/>
    <dgm:cxn modelId="{321305B3-6757-3D4B-8402-97E7E85DD713}" srcId="{86D93BA4-D4DA-954E-81A0-B7C726870879}" destId="{D81F8669-810F-5A4B-A73A-754221AC3CB6}" srcOrd="2" destOrd="0" parTransId="{7E815894-C3C1-D342-8D27-42521CF9D233}" sibTransId="{3F3B25AF-BE18-6940-A416-45273C61CE3F}"/>
    <dgm:cxn modelId="{FDA5B8D0-F77F-6444-952A-9AEB100D41BA}" type="presOf" srcId="{3F3B25AF-BE18-6940-A416-45273C61CE3F}" destId="{C99550FC-CF3E-ED44-869B-ACDE00FDF681}" srcOrd="0" destOrd="0" presId="urn:microsoft.com/office/officeart/2005/8/layout/gear1"/>
    <dgm:cxn modelId="{5A68B02C-B914-AA41-BE19-81B2FAD624DA}" srcId="{86D93BA4-D4DA-954E-81A0-B7C726870879}" destId="{4B10F4B8-5CBC-3948-9B56-655D2889B07C}" srcOrd="0" destOrd="0" parTransId="{A9CDB02D-1B5E-0A4C-8B6B-A5DE81A22B30}" sibTransId="{F8060703-2698-C84B-889C-6186D93E5E07}"/>
    <dgm:cxn modelId="{A652906F-5B91-5E43-B7FA-C721FAABE7A9}" type="presParOf" srcId="{29DDB5F7-CFF7-CE42-9664-426D216FCE35}" destId="{104AC072-2587-B643-A207-C28EDFD6E450}" srcOrd="0" destOrd="0" presId="urn:microsoft.com/office/officeart/2005/8/layout/gear1"/>
    <dgm:cxn modelId="{9003E343-F92B-A447-AD3C-19E5FACFCEBA}" type="presParOf" srcId="{29DDB5F7-CFF7-CE42-9664-426D216FCE35}" destId="{133D89E9-0F03-9547-98EC-C0771B48B159}" srcOrd="1" destOrd="0" presId="urn:microsoft.com/office/officeart/2005/8/layout/gear1"/>
    <dgm:cxn modelId="{525A5922-2A54-734B-BA46-ADC865F01EBF}" type="presParOf" srcId="{29DDB5F7-CFF7-CE42-9664-426D216FCE35}" destId="{D7E886C5-2967-634C-B6EF-373CDE2C329B}" srcOrd="2" destOrd="0" presId="urn:microsoft.com/office/officeart/2005/8/layout/gear1"/>
    <dgm:cxn modelId="{7BD55FED-6D3C-9D44-9E1D-752C33A0DC49}" type="presParOf" srcId="{29DDB5F7-CFF7-CE42-9664-426D216FCE35}" destId="{5E693709-7E52-C444-AEB0-998246B4B5A9}" srcOrd="3" destOrd="0" presId="urn:microsoft.com/office/officeart/2005/8/layout/gear1"/>
    <dgm:cxn modelId="{29EE0F05-1CBF-434D-90E7-32D7AD0B5562}" type="presParOf" srcId="{29DDB5F7-CFF7-CE42-9664-426D216FCE35}" destId="{931D5094-6108-6F49-AE93-A1897C55F95C}" srcOrd="4" destOrd="0" presId="urn:microsoft.com/office/officeart/2005/8/layout/gear1"/>
    <dgm:cxn modelId="{5AE245EF-EAF3-2545-BAD8-DCEF7DDC7A74}" type="presParOf" srcId="{29DDB5F7-CFF7-CE42-9664-426D216FCE35}" destId="{86303AED-F0C8-2649-94F3-5E6F1421F9C5}" srcOrd="5" destOrd="0" presId="urn:microsoft.com/office/officeart/2005/8/layout/gear1"/>
    <dgm:cxn modelId="{17A74DCE-3D5C-A04E-8827-BB6AC90B97FE}" type="presParOf" srcId="{29DDB5F7-CFF7-CE42-9664-426D216FCE35}" destId="{33C99909-271A-A94C-BFCC-0D2553289D0A}" srcOrd="6" destOrd="0" presId="urn:microsoft.com/office/officeart/2005/8/layout/gear1"/>
    <dgm:cxn modelId="{2E693878-7D25-7241-B1BC-D02B48EF92CA}" type="presParOf" srcId="{29DDB5F7-CFF7-CE42-9664-426D216FCE35}" destId="{498075DB-D226-5D43-82C2-3B6C522F89D0}" srcOrd="7" destOrd="0" presId="urn:microsoft.com/office/officeart/2005/8/layout/gear1"/>
    <dgm:cxn modelId="{B7C50C16-C6BD-D74F-B8B5-462CB65E7DDC}" type="presParOf" srcId="{29DDB5F7-CFF7-CE42-9664-426D216FCE35}" destId="{3E823870-4A83-B345-A708-B014646DA3B2}" srcOrd="8" destOrd="0" presId="urn:microsoft.com/office/officeart/2005/8/layout/gear1"/>
    <dgm:cxn modelId="{72FD886C-730E-2E4A-92F4-106DE157BBDD}" type="presParOf" srcId="{29DDB5F7-CFF7-CE42-9664-426D216FCE35}" destId="{F7211D2D-CE18-2848-91EB-D175E550CAAD}" srcOrd="9" destOrd="0" presId="urn:microsoft.com/office/officeart/2005/8/layout/gear1"/>
    <dgm:cxn modelId="{D995AAC3-19FE-AF45-A098-D25B3B133525}" type="presParOf" srcId="{29DDB5F7-CFF7-CE42-9664-426D216FCE35}" destId="{A68E3EED-D6D4-5F4A-9468-AD4B741EEB82}" srcOrd="10" destOrd="0" presId="urn:microsoft.com/office/officeart/2005/8/layout/gear1"/>
    <dgm:cxn modelId="{76444291-5543-0E40-9F68-7D31594F582A}" type="presParOf" srcId="{29DDB5F7-CFF7-CE42-9664-426D216FCE35}" destId="{DD89A3B4-DA6A-1A47-8BCB-727D13890031}" srcOrd="11" destOrd="0" presId="urn:microsoft.com/office/officeart/2005/8/layout/gear1"/>
    <dgm:cxn modelId="{0E86A738-D698-4C44-8849-B897A9E92022}" type="presParOf" srcId="{29DDB5F7-CFF7-CE42-9664-426D216FCE35}" destId="{C99550FC-CF3E-ED44-869B-ACDE00FDF68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F2FDC4-3EE1-DC48-92AD-3447C3095380}" type="doc">
      <dgm:prSet loTypeId="urn:microsoft.com/office/officeart/2005/8/layout/equation2" loCatId="" qsTypeId="urn:microsoft.com/office/officeart/2005/8/quickstyle/simple4" qsCatId="simple" csTypeId="urn:microsoft.com/office/officeart/2005/8/colors/accent1_3" csCatId="accent1" phldr="1"/>
      <dgm:spPr/>
    </dgm:pt>
    <dgm:pt modelId="{97F04F0F-5EB8-C84C-AE17-0BFA986B3CEA}">
      <dgm:prSet phldrT="[Text]"/>
      <dgm:spPr/>
      <dgm:t>
        <a:bodyPr/>
        <a:lstStyle/>
        <a:p>
          <a:r>
            <a:rPr lang="en-US" dirty="0" smtClean="0"/>
            <a:t>Motivation</a:t>
          </a:r>
          <a:endParaRPr lang="en-US" dirty="0"/>
        </a:p>
      </dgm:t>
    </dgm:pt>
    <dgm:pt modelId="{B3CC5A76-5EB3-FF42-85FE-AE686C10DD8C}" type="parTrans" cxnId="{641FFEA4-3288-7B43-8721-971589FEA561}">
      <dgm:prSet/>
      <dgm:spPr/>
      <dgm:t>
        <a:bodyPr/>
        <a:lstStyle/>
        <a:p>
          <a:endParaRPr lang="en-US"/>
        </a:p>
      </dgm:t>
    </dgm:pt>
    <dgm:pt modelId="{9652E9C1-8C87-E143-B80D-E40966807949}" type="sibTrans" cxnId="{641FFEA4-3288-7B43-8721-971589FEA561}">
      <dgm:prSet/>
      <dgm:spPr/>
      <dgm:t>
        <a:bodyPr/>
        <a:lstStyle/>
        <a:p>
          <a:endParaRPr lang="en-US"/>
        </a:p>
      </dgm:t>
    </dgm:pt>
    <dgm:pt modelId="{48894302-E9FF-DA40-A290-54B2310E5961}">
      <dgm:prSet phldrT="[Text]"/>
      <dgm:spPr/>
      <dgm:t>
        <a:bodyPr/>
        <a:lstStyle/>
        <a:p>
          <a:r>
            <a:rPr lang="en-US" dirty="0" smtClean="0"/>
            <a:t>Ability</a:t>
          </a:r>
          <a:endParaRPr lang="en-US" dirty="0"/>
        </a:p>
      </dgm:t>
    </dgm:pt>
    <dgm:pt modelId="{61E0DF3D-5722-8842-AFDB-E6B558B4C228}" type="parTrans" cxnId="{465FF85A-75F1-CE47-8D40-EFA8A246DB6E}">
      <dgm:prSet/>
      <dgm:spPr/>
      <dgm:t>
        <a:bodyPr/>
        <a:lstStyle/>
        <a:p>
          <a:endParaRPr lang="en-US"/>
        </a:p>
      </dgm:t>
    </dgm:pt>
    <dgm:pt modelId="{4DE2F316-A9F5-CE49-BB02-F7EF4EC71E41}" type="sibTrans" cxnId="{465FF85A-75F1-CE47-8D40-EFA8A246DB6E}">
      <dgm:prSet/>
      <dgm:spPr/>
      <dgm:t>
        <a:bodyPr/>
        <a:lstStyle/>
        <a:p>
          <a:endParaRPr lang="en-US"/>
        </a:p>
      </dgm:t>
    </dgm:pt>
    <dgm:pt modelId="{392EDB92-0817-A847-8E0A-E37B5EE4533E}">
      <dgm:prSet phldrT="[Text]"/>
      <dgm:spPr/>
      <dgm:t>
        <a:bodyPr/>
        <a:lstStyle/>
        <a:p>
          <a:r>
            <a:rPr lang="en-US" dirty="0" smtClean="0"/>
            <a:t>Performance</a:t>
          </a:r>
          <a:endParaRPr lang="en-US" dirty="0"/>
        </a:p>
      </dgm:t>
    </dgm:pt>
    <dgm:pt modelId="{79BEC831-58F4-3148-8A27-3F1D43A6D6BB}" type="parTrans" cxnId="{6BEF9023-08D9-8448-AB80-BA808076E99A}">
      <dgm:prSet/>
      <dgm:spPr/>
      <dgm:t>
        <a:bodyPr/>
        <a:lstStyle/>
        <a:p>
          <a:endParaRPr lang="en-US"/>
        </a:p>
      </dgm:t>
    </dgm:pt>
    <dgm:pt modelId="{B6CF94BC-1DC5-4347-9CE2-F38553C9B35A}" type="sibTrans" cxnId="{6BEF9023-08D9-8448-AB80-BA808076E99A}">
      <dgm:prSet/>
      <dgm:spPr/>
      <dgm:t>
        <a:bodyPr/>
        <a:lstStyle/>
        <a:p>
          <a:endParaRPr lang="en-US"/>
        </a:p>
      </dgm:t>
    </dgm:pt>
    <dgm:pt modelId="{2F79FC59-0A76-EF4C-B453-03BABCBE3299}" type="pres">
      <dgm:prSet presAssocID="{72F2FDC4-3EE1-DC48-92AD-3447C3095380}" presName="Name0" presStyleCnt="0">
        <dgm:presLayoutVars>
          <dgm:dir/>
          <dgm:resizeHandles val="exact"/>
        </dgm:presLayoutVars>
      </dgm:prSet>
      <dgm:spPr/>
    </dgm:pt>
    <dgm:pt modelId="{3CC8F742-A438-2844-943E-EC2827589FDF}" type="pres">
      <dgm:prSet presAssocID="{72F2FDC4-3EE1-DC48-92AD-3447C3095380}" presName="vNodes" presStyleCnt="0"/>
      <dgm:spPr/>
    </dgm:pt>
    <dgm:pt modelId="{43A03DF9-9578-CE4F-B932-FFA644576F04}" type="pres">
      <dgm:prSet presAssocID="{97F04F0F-5EB8-C84C-AE17-0BFA986B3CEA}" presName="node" presStyleLbl="node1" presStyleIdx="0" presStyleCnt="3">
        <dgm:presLayoutVars>
          <dgm:bulletEnabled val="1"/>
        </dgm:presLayoutVars>
      </dgm:prSet>
      <dgm:spPr/>
      <dgm:t>
        <a:bodyPr/>
        <a:lstStyle/>
        <a:p>
          <a:endParaRPr lang="en-US"/>
        </a:p>
      </dgm:t>
    </dgm:pt>
    <dgm:pt modelId="{2C30ADFD-F15F-C04B-8349-4D34592E675C}" type="pres">
      <dgm:prSet presAssocID="{9652E9C1-8C87-E143-B80D-E40966807949}" presName="spacerT" presStyleCnt="0"/>
      <dgm:spPr/>
    </dgm:pt>
    <dgm:pt modelId="{959BED46-D0E2-1A4C-B947-EAF7B197AB8B}" type="pres">
      <dgm:prSet presAssocID="{9652E9C1-8C87-E143-B80D-E40966807949}" presName="sibTrans" presStyleLbl="sibTrans2D1" presStyleIdx="0" presStyleCnt="2" custAng="0"/>
      <dgm:spPr>
        <a:prstGeom prst="mathMultiply">
          <a:avLst/>
        </a:prstGeom>
      </dgm:spPr>
      <dgm:t>
        <a:bodyPr/>
        <a:lstStyle/>
        <a:p>
          <a:endParaRPr lang="en-US"/>
        </a:p>
      </dgm:t>
    </dgm:pt>
    <dgm:pt modelId="{6BFCAD3D-EAFC-6F48-931E-2281ADD337DD}" type="pres">
      <dgm:prSet presAssocID="{9652E9C1-8C87-E143-B80D-E40966807949}" presName="spacerB" presStyleCnt="0"/>
      <dgm:spPr/>
    </dgm:pt>
    <dgm:pt modelId="{9819A427-6F2B-6C49-8671-99E6DFD9DA45}" type="pres">
      <dgm:prSet presAssocID="{48894302-E9FF-DA40-A290-54B2310E5961}" presName="node" presStyleLbl="node1" presStyleIdx="1" presStyleCnt="3">
        <dgm:presLayoutVars>
          <dgm:bulletEnabled val="1"/>
        </dgm:presLayoutVars>
      </dgm:prSet>
      <dgm:spPr/>
      <dgm:t>
        <a:bodyPr/>
        <a:lstStyle/>
        <a:p>
          <a:endParaRPr lang="en-US"/>
        </a:p>
      </dgm:t>
    </dgm:pt>
    <dgm:pt modelId="{BC2E4B83-C7AF-E645-AF7E-60E410420838}" type="pres">
      <dgm:prSet presAssocID="{72F2FDC4-3EE1-DC48-92AD-3447C3095380}" presName="sibTransLast" presStyleLbl="sibTrans2D1" presStyleIdx="1" presStyleCnt="2"/>
      <dgm:spPr>
        <a:prstGeom prst="mathEqual">
          <a:avLst/>
        </a:prstGeom>
      </dgm:spPr>
      <dgm:t>
        <a:bodyPr/>
        <a:lstStyle/>
        <a:p>
          <a:endParaRPr lang="en-US"/>
        </a:p>
      </dgm:t>
    </dgm:pt>
    <dgm:pt modelId="{5B37B535-DBE8-D246-8DC9-EB5ACC946C3D}" type="pres">
      <dgm:prSet presAssocID="{72F2FDC4-3EE1-DC48-92AD-3447C3095380}" presName="connectorText" presStyleLbl="sibTrans2D1" presStyleIdx="1" presStyleCnt="2"/>
      <dgm:spPr/>
      <dgm:t>
        <a:bodyPr/>
        <a:lstStyle/>
        <a:p>
          <a:endParaRPr lang="en-US"/>
        </a:p>
      </dgm:t>
    </dgm:pt>
    <dgm:pt modelId="{BE4230E7-DD7A-C64D-BA5B-2409DA224BAF}" type="pres">
      <dgm:prSet presAssocID="{72F2FDC4-3EE1-DC48-92AD-3447C3095380}" presName="lastNode" presStyleLbl="node1" presStyleIdx="2" presStyleCnt="3">
        <dgm:presLayoutVars>
          <dgm:bulletEnabled val="1"/>
        </dgm:presLayoutVars>
      </dgm:prSet>
      <dgm:spPr/>
      <dgm:t>
        <a:bodyPr/>
        <a:lstStyle/>
        <a:p>
          <a:endParaRPr lang="en-US"/>
        </a:p>
      </dgm:t>
    </dgm:pt>
  </dgm:ptLst>
  <dgm:cxnLst>
    <dgm:cxn modelId="{C2C05C6C-AC00-FF40-8CDA-5726DCAC5592}" type="presOf" srcId="{4DE2F316-A9F5-CE49-BB02-F7EF4EC71E41}" destId="{5B37B535-DBE8-D246-8DC9-EB5ACC946C3D}" srcOrd="1" destOrd="0" presId="urn:microsoft.com/office/officeart/2005/8/layout/equation2"/>
    <dgm:cxn modelId="{E3D25013-6144-E74D-B9AD-CCEADDDA80C6}" type="presOf" srcId="{9652E9C1-8C87-E143-B80D-E40966807949}" destId="{959BED46-D0E2-1A4C-B947-EAF7B197AB8B}" srcOrd="0" destOrd="0" presId="urn:microsoft.com/office/officeart/2005/8/layout/equation2"/>
    <dgm:cxn modelId="{1EB3211A-E838-A942-820D-84F5991D1F2F}" type="presOf" srcId="{97F04F0F-5EB8-C84C-AE17-0BFA986B3CEA}" destId="{43A03DF9-9578-CE4F-B932-FFA644576F04}" srcOrd="0" destOrd="0" presId="urn:microsoft.com/office/officeart/2005/8/layout/equation2"/>
    <dgm:cxn modelId="{641FFEA4-3288-7B43-8721-971589FEA561}" srcId="{72F2FDC4-3EE1-DC48-92AD-3447C3095380}" destId="{97F04F0F-5EB8-C84C-AE17-0BFA986B3CEA}" srcOrd="0" destOrd="0" parTransId="{B3CC5A76-5EB3-FF42-85FE-AE686C10DD8C}" sibTransId="{9652E9C1-8C87-E143-B80D-E40966807949}"/>
    <dgm:cxn modelId="{465FF85A-75F1-CE47-8D40-EFA8A246DB6E}" srcId="{72F2FDC4-3EE1-DC48-92AD-3447C3095380}" destId="{48894302-E9FF-DA40-A290-54B2310E5961}" srcOrd="1" destOrd="0" parTransId="{61E0DF3D-5722-8842-AFDB-E6B558B4C228}" sibTransId="{4DE2F316-A9F5-CE49-BB02-F7EF4EC71E41}"/>
    <dgm:cxn modelId="{6BEF9023-08D9-8448-AB80-BA808076E99A}" srcId="{72F2FDC4-3EE1-DC48-92AD-3447C3095380}" destId="{392EDB92-0817-A847-8E0A-E37B5EE4533E}" srcOrd="2" destOrd="0" parTransId="{79BEC831-58F4-3148-8A27-3F1D43A6D6BB}" sibTransId="{B6CF94BC-1DC5-4347-9CE2-F38553C9B35A}"/>
    <dgm:cxn modelId="{23D21616-EF83-104A-955B-81C9795328C0}" type="presOf" srcId="{72F2FDC4-3EE1-DC48-92AD-3447C3095380}" destId="{2F79FC59-0A76-EF4C-B453-03BABCBE3299}" srcOrd="0" destOrd="0" presId="urn:microsoft.com/office/officeart/2005/8/layout/equation2"/>
    <dgm:cxn modelId="{B0472797-951B-0D47-AE2E-C50987436ED1}" type="presOf" srcId="{4DE2F316-A9F5-CE49-BB02-F7EF4EC71E41}" destId="{BC2E4B83-C7AF-E645-AF7E-60E410420838}" srcOrd="0" destOrd="0" presId="urn:microsoft.com/office/officeart/2005/8/layout/equation2"/>
    <dgm:cxn modelId="{5D9D79AD-F92F-7144-B00F-CA4FCF4090B8}" type="presOf" srcId="{48894302-E9FF-DA40-A290-54B2310E5961}" destId="{9819A427-6F2B-6C49-8671-99E6DFD9DA45}" srcOrd="0" destOrd="0" presId="urn:microsoft.com/office/officeart/2005/8/layout/equation2"/>
    <dgm:cxn modelId="{BF0B9438-EFB3-F043-88BA-7B7D7E31D406}" type="presOf" srcId="{392EDB92-0817-A847-8E0A-E37B5EE4533E}" destId="{BE4230E7-DD7A-C64D-BA5B-2409DA224BAF}" srcOrd="0" destOrd="0" presId="urn:microsoft.com/office/officeart/2005/8/layout/equation2"/>
    <dgm:cxn modelId="{C76DAD2D-E51E-2B45-ACCC-422FB675D43E}" type="presParOf" srcId="{2F79FC59-0A76-EF4C-B453-03BABCBE3299}" destId="{3CC8F742-A438-2844-943E-EC2827589FDF}" srcOrd="0" destOrd="0" presId="urn:microsoft.com/office/officeart/2005/8/layout/equation2"/>
    <dgm:cxn modelId="{B4D7D8B5-3F94-454C-8CD9-BBC40D3AEEC7}" type="presParOf" srcId="{3CC8F742-A438-2844-943E-EC2827589FDF}" destId="{43A03DF9-9578-CE4F-B932-FFA644576F04}" srcOrd="0" destOrd="0" presId="urn:microsoft.com/office/officeart/2005/8/layout/equation2"/>
    <dgm:cxn modelId="{F330515B-455A-664C-B1FD-68A3061B3BE5}" type="presParOf" srcId="{3CC8F742-A438-2844-943E-EC2827589FDF}" destId="{2C30ADFD-F15F-C04B-8349-4D34592E675C}" srcOrd="1" destOrd="0" presId="urn:microsoft.com/office/officeart/2005/8/layout/equation2"/>
    <dgm:cxn modelId="{95731B81-0708-B64F-AF57-645CCBD085B0}" type="presParOf" srcId="{3CC8F742-A438-2844-943E-EC2827589FDF}" destId="{959BED46-D0E2-1A4C-B947-EAF7B197AB8B}" srcOrd="2" destOrd="0" presId="urn:microsoft.com/office/officeart/2005/8/layout/equation2"/>
    <dgm:cxn modelId="{5CCD81EF-08CE-024B-9A02-F450C92FA185}" type="presParOf" srcId="{3CC8F742-A438-2844-943E-EC2827589FDF}" destId="{6BFCAD3D-EAFC-6F48-931E-2281ADD337DD}" srcOrd="3" destOrd="0" presId="urn:microsoft.com/office/officeart/2005/8/layout/equation2"/>
    <dgm:cxn modelId="{00ADA01E-E66A-254F-837B-28DFB4778577}" type="presParOf" srcId="{3CC8F742-A438-2844-943E-EC2827589FDF}" destId="{9819A427-6F2B-6C49-8671-99E6DFD9DA45}" srcOrd="4" destOrd="0" presId="urn:microsoft.com/office/officeart/2005/8/layout/equation2"/>
    <dgm:cxn modelId="{A7747A1D-EFBE-ED41-9F10-09F2D587A114}" type="presParOf" srcId="{2F79FC59-0A76-EF4C-B453-03BABCBE3299}" destId="{BC2E4B83-C7AF-E645-AF7E-60E410420838}" srcOrd="1" destOrd="0" presId="urn:microsoft.com/office/officeart/2005/8/layout/equation2"/>
    <dgm:cxn modelId="{9F8370B4-26F4-8743-8340-CD4C17E60CC2}" type="presParOf" srcId="{BC2E4B83-C7AF-E645-AF7E-60E410420838}" destId="{5B37B535-DBE8-D246-8DC9-EB5ACC946C3D}" srcOrd="0" destOrd="0" presId="urn:microsoft.com/office/officeart/2005/8/layout/equation2"/>
    <dgm:cxn modelId="{0ADC5273-EE75-1248-97A2-2BA448087157}" type="presParOf" srcId="{2F79FC59-0A76-EF4C-B453-03BABCBE3299}" destId="{BE4230E7-DD7A-C64D-BA5B-2409DA224BA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A519E-C2D3-594E-AA56-9CF7EF989E48}">
      <dsp:nvSpPr>
        <dsp:cNvPr id="0" name=""/>
        <dsp:cNvSpPr/>
      </dsp:nvSpPr>
      <dsp:spPr>
        <a:xfrm>
          <a:off x="3550808" y="921"/>
          <a:ext cx="1755941" cy="1755941"/>
        </a:xfrm>
        <a:prstGeom prst="ellipse">
          <a:avLst/>
        </a:prstGeom>
        <a:gradFill rotWithShape="0">
          <a:gsLst>
            <a:gs pos="0">
              <a:schemeClr val="accent2">
                <a:alpha val="90000"/>
                <a:hueOff val="0"/>
                <a:satOff val="0"/>
                <a:lumOff val="0"/>
                <a:alphaOff val="0"/>
                <a:satMod val="103000"/>
                <a:lumMod val="102000"/>
                <a:tint val="94000"/>
              </a:schemeClr>
            </a:gs>
            <a:gs pos="50000">
              <a:schemeClr val="accent2">
                <a:alpha val="90000"/>
                <a:hueOff val="0"/>
                <a:satOff val="0"/>
                <a:lumOff val="0"/>
                <a:alphaOff val="0"/>
                <a:satMod val="110000"/>
                <a:lumMod val="100000"/>
                <a:shade val="100000"/>
              </a:schemeClr>
            </a:gs>
            <a:gs pos="100000">
              <a:schemeClr val="accent2">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Expectations and Standards</a:t>
          </a:r>
          <a:endParaRPr lang="en-US" sz="1400" kern="1200" dirty="0"/>
        </a:p>
      </dsp:txBody>
      <dsp:txXfrm>
        <a:off x="3807960" y="258073"/>
        <a:ext cx="1241637" cy="1241637"/>
      </dsp:txXfrm>
    </dsp:sp>
    <dsp:sp modelId="{BE7207CC-A8C7-5347-97B8-36E7D062866C}">
      <dsp:nvSpPr>
        <dsp:cNvPr id="0" name=""/>
        <dsp:cNvSpPr/>
      </dsp:nvSpPr>
      <dsp:spPr>
        <a:xfrm rot="2700000">
          <a:off x="5118271" y="1505539"/>
          <a:ext cx="466940" cy="592630"/>
        </a:xfrm>
        <a:prstGeom prst="rightArrow">
          <a:avLst>
            <a:gd name="adj1" fmla="val 60000"/>
            <a:gd name="adj2" fmla="val 50000"/>
          </a:avLst>
        </a:prstGeom>
        <a:gradFill rotWithShape="0">
          <a:gsLst>
            <a:gs pos="0">
              <a:schemeClr val="accent2">
                <a:shade val="90000"/>
                <a:hueOff val="0"/>
                <a:satOff val="0"/>
                <a:lumOff val="0"/>
                <a:alphaOff val="0"/>
                <a:satMod val="103000"/>
                <a:lumMod val="102000"/>
                <a:tint val="94000"/>
              </a:schemeClr>
            </a:gs>
            <a:gs pos="50000">
              <a:schemeClr val="accent2">
                <a:shade val="90000"/>
                <a:hueOff val="0"/>
                <a:satOff val="0"/>
                <a:lumOff val="0"/>
                <a:alphaOff val="0"/>
                <a:satMod val="110000"/>
                <a:lumMod val="100000"/>
                <a:shade val="100000"/>
              </a:schemeClr>
            </a:gs>
            <a:gs pos="100000">
              <a:schemeClr val="accent2">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138786" y="1574539"/>
        <a:ext cx="326858" cy="355578"/>
      </dsp:txXfrm>
    </dsp:sp>
    <dsp:sp modelId="{4E38D359-3421-D54A-9062-E3926375BED1}">
      <dsp:nvSpPr>
        <dsp:cNvPr id="0" name=""/>
        <dsp:cNvSpPr/>
      </dsp:nvSpPr>
      <dsp:spPr>
        <a:xfrm>
          <a:off x="5415421" y="1865535"/>
          <a:ext cx="1755941" cy="1755941"/>
        </a:xfrm>
        <a:prstGeom prst="ellipse">
          <a:avLst/>
        </a:prstGeom>
        <a:gradFill rotWithShape="0">
          <a:gsLst>
            <a:gs pos="0">
              <a:schemeClr val="accent2">
                <a:alpha val="90000"/>
                <a:hueOff val="0"/>
                <a:satOff val="0"/>
                <a:lumOff val="0"/>
                <a:alphaOff val="-13333"/>
                <a:satMod val="103000"/>
                <a:lumMod val="102000"/>
                <a:tint val="94000"/>
              </a:schemeClr>
            </a:gs>
            <a:gs pos="50000">
              <a:schemeClr val="accent2">
                <a:alpha val="90000"/>
                <a:hueOff val="0"/>
                <a:satOff val="0"/>
                <a:lumOff val="0"/>
                <a:alphaOff val="-13333"/>
                <a:satMod val="110000"/>
                <a:lumMod val="100000"/>
                <a:shade val="100000"/>
              </a:schemeClr>
            </a:gs>
            <a:gs pos="100000">
              <a:schemeClr val="accent2">
                <a:alpha val="90000"/>
                <a:hueOff val="0"/>
                <a:satOff val="0"/>
                <a:lumOff val="0"/>
                <a:alphaOff val="-13333"/>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Job Description and Workload</a:t>
          </a:r>
          <a:r>
            <a:rPr lang="en-US" sz="1400" kern="1200" baseline="0" dirty="0" smtClean="0"/>
            <a:t> plan</a:t>
          </a:r>
          <a:endParaRPr lang="en-US" sz="1400" kern="1200" dirty="0"/>
        </a:p>
      </dsp:txBody>
      <dsp:txXfrm>
        <a:off x="5672573" y="2122687"/>
        <a:ext cx="1241637" cy="1241637"/>
      </dsp:txXfrm>
    </dsp:sp>
    <dsp:sp modelId="{E17FD6E9-9CD1-3740-8C20-8D622172107D}">
      <dsp:nvSpPr>
        <dsp:cNvPr id="0" name=""/>
        <dsp:cNvSpPr/>
      </dsp:nvSpPr>
      <dsp:spPr>
        <a:xfrm rot="8100000">
          <a:off x="5136960" y="3370152"/>
          <a:ext cx="466940" cy="592630"/>
        </a:xfrm>
        <a:prstGeom prst="rightArrow">
          <a:avLst>
            <a:gd name="adj1" fmla="val 60000"/>
            <a:gd name="adj2" fmla="val 50000"/>
          </a:avLst>
        </a:prstGeom>
        <a:gradFill rotWithShape="0">
          <a:gsLst>
            <a:gs pos="0">
              <a:schemeClr val="accent2">
                <a:shade val="90000"/>
                <a:hueOff val="-289108"/>
                <a:satOff val="-29090"/>
                <a:lumOff val="17979"/>
                <a:alphaOff val="0"/>
                <a:satMod val="103000"/>
                <a:lumMod val="102000"/>
                <a:tint val="94000"/>
              </a:schemeClr>
            </a:gs>
            <a:gs pos="50000">
              <a:schemeClr val="accent2">
                <a:shade val="90000"/>
                <a:hueOff val="-289108"/>
                <a:satOff val="-29090"/>
                <a:lumOff val="17979"/>
                <a:alphaOff val="0"/>
                <a:satMod val="110000"/>
                <a:lumMod val="100000"/>
                <a:shade val="100000"/>
              </a:schemeClr>
            </a:gs>
            <a:gs pos="100000">
              <a:schemeClr val="accent2">
                <a:shade val="90000"/>
                <a:hueOff val="-289108"/>
                <a:satOff val="-29090"/>
                <a:lumOff val="1797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5256527" y="3439152"/>
        <a:ext cx="326858" cy="355578"/>
      </dsp:txXfrm>
    </dsp:sp>
    <dsp:sp modelId="{83F9EF8F-69C5-8F41-8CAD-34FE9928B0FB}">
      <dsp:nvSpPr>
        <dsp:cNvPr id="0" name=""/>
        <dsp:cNvSpPr/>
      </dsp:nvSpPr>
      <dsp:spPr>
        <a:xfrm>
          <a:off x="3550808" y="3730148"/>
          <a:ext cx="1755941" cy="1755941"/>
        </a:xfrm>
        <a:prstGeom prst="ellipse">
          <a:avLst/>
        </a:prstGeom>
        <a:gradFill rotWithShape="0">
          <a:gsLst>
            <a:gs pos="0">
              <a:schemeClr val="accent2">
                <a:alpha val="90000"/>
                <a:hueOff val="0"/>
                <a:satOff val="0"/>
                <a:lumOff val="0"/>
                <a:alphaOff val="-26667"/>
                <a:satMod val="103000"/>
                <a:lumMod val="102000"/>
                <a:tint val="94000"/>
              </a:schemeClr>
            </a:gs>
            <a:gs pos="50000">
              <a:schemeClr val="accent2">
                <a:alpha val="90000"/>
                <a:hueOff val="0"/>
                <a:satOff val="0"/>
                <a:lumOff val="0"/>
                <a:alphaOff val="-26667"/>
                <a:satMod val="110000"/>
                <a:lumMod val="100000"/>
                <a:shade val="100000"/>
              </a:schemeClr>
            </a:gs>
            <a:gs pos="100000">
              <a:schemeClr val="accent2">
                <a:alpha val="90000"/>
                <a:hueOff val="0"/>
                <a:satOff val="0"/>
                <a:lumOff val="0"/>
                <a:alphaOff val="-26667"/>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Ongoing, regular communication</a:t>
          </a:r>
          <a:r>
            <a:rPr lang="en-US" sz="1400" kern="1200" baseline="0" dirty="0" smtClean="0"/>
            <a:t> and feedback</a:t>
          </a:r>
          <a:endParaRPr lang="en-US" sz="1400" kern="1200" dirty="0"/>
        </a:p>
      </dsp:txBody>
      <dsp:txXfrm>
        <a:off x="3807960" y="3987300"/>
        <a:ext cx="1241637" cy="1241637"/>
      </dsp:txXfrm>
    </dsp:sp>
    <dsp:sp modelId="{50F0071F-3576-D049-A4C8-EBF55A461C32}">
      <dsp:nvSpPr>
        <dsp:cNvPr id="0" name=""/>
        <dsp:cNvSpPr/>
      </dsp:nvSpPr>
      <dsp:spPr>
        <a:xfrm rot="13500000">
          <a:off x="3272347" y="3388842"/>
          <a:ext cx="466940" cy="592630"/>
        </a:xfrm>
        <a:prstGeom prst="rightArrow">
          <a:avLst>
            <a:gd name="adj1" fmla="val 60000"/>
            <a:gd name="adj2" fmla="val 50000"/>
          </a:avLst>
        </a:prstGeom>
        <a:gradFill rotWithShape="0">
          <a:gsLst>
            <a:gs pos="0">
              <a:schemeClr val="accent2">
                <a:shade val="90000"/>
                <a:hueOff val="-578216"/>
                <a:satOff val="-58180"/>
                <a:lumOff val="35957"/>
                <a:alphaOff val="0"/>
                <a:satMod val="103000"/>
                <a:lumMod val="102000"/>
                <a:tint val="94000"/>
              </a:schemeClr>
            </a:gs>
            <a:gs pos="50000">
              <a:schemeClr val="accent2">
                <a:shade val="90000"/>
                <a:hueOff val="-578216"/>
                <a:satOff val="-58180"/>
                <a:lumOff val="35957"/>
                <a:alphaOff val="0"/>
                <a:satMod val="110000"/>
                <a:lumMod val="100000"/>
                <a:shade val="100000"/>
              </a:schemeClr>
            </a:gs>
            <a:gs pos="100000">
              <a:schemeClr val="accent2">
                <a:shade val="90000"/>
                <a:hueOff val="-578216"/>
                <a:satOff val="-58180"/>
                <a:lumOff val="359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391914" y="3556894"/>
        <a:ext cx="326858" cy="355578"/>
      </dsp:txXfrm>
    </dsp:sp>
    <dsp:sp modelId="{8DEC6D14-A12E-5044-9953-6CFBF4FFC0A7}">
      <dsp:nvSpPr>
        <dsp:cNvPr id="0" name=""/>
        <dsp:cNvSpPr/>
      </dsp:nvSpPr>
      <dsp:spPr>
        <a:xfrm>
          <a:off x="1686195" y="1865535"/>
          <a:ext cx="1755941" cy="1755941"/>
        </a:xfrm>
        <a:prstGeom prst="ellipse">
          <a:avLst/>
        </a:prstGeom>
        <a:gradFill rotWithShape="0">
          <a:gsLst>
            <a:gs pos="0">
              <a:schemeClr val="accent2">
                <a:alpha val="90000"/>
                <a:hueOff val="0"/>
                <a:satOff val="0"/>
                <a:lumOff val="0"/>
                <a:alphaOff val="-40000"/>
                <a:satMod val="103000"/>
                <a:lumMod val="102000"/>
                <a:tint val="94000"/>
              </a:schemeClr>
            </a:gs>
            <a:gs pos="50000">
              <a:schemeClr val="accent2">
                <a:alpha val="90000"/>
                <a:hueOff val="0"/>
                <a:satOff val="0"/>
                <a:lumOff val="0"/>
                <a:alphaOff val="-40000"/>
                <a:satMod val="110000"/>
                <a:lumMod val="100000"/>
                <a:shade val="100000"/>
              </a:schemeClr>
            </a:gs>
            <a:gs pos="100000">
              <a:schemeClr val="accent2">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Formal Performance Review</a:t>
          </a:r>
          <a:endParaRPr lang="en-US" sz="1400" kern="1200" dirty="0"/>
        </a:p>
      </dsp:txBody>
      <dsp:txXfrm>
        <a:off x="1943347" y="2122687"/>
        <a:ext cx="1241637" cy="1241637"/>
      </dsp:txXfrm>
    </dsp:sp>
    <dsp:sp modelId="{D492F302-8D7F-E646-B31C-09780656E7F5}">
      <dsp:nvSpPr>
        <dsp:cNvPr id="0" name=""/>
        <dsp:cNvSpPr/>
      </dsp:nvSpPr>
      <dsp:spPr>
        <a:xfrm rot="18900000">
          <a:off x="3253658" y="1524228"/>
          <a:ext cx="466940" cy="592630"/>
        </a:xfrm>
        <a:prstGeom prst="rightArrow">
          <a:avLst>
            <a:gd name="adj1" fmla="val 60000"/>
            <a:gd name="adj2" fmla="val 50000"/>
          </a:avLst>
        </a:prstGeom>
        <a:gradFill rotWithShape="0">
          <a:gsLst>
            <a:gs pos="0">
              <a:schemeClr val="accent2">
                <a:shade val="90000"/>
                <a:hueOff val="-867324"/>
                <a:satOff val="-87270"/>
                <a:lumOff val="53936"/>
                <a:alphaOff val="0"/>
                <a:satMod val="103000"/>
                <a:lumMod val="102000"/>
                <a:tint val="94000"/>
              </a:schemeClr>
            </a:gs>
            <a:gs pos="50000">
              <a:schemeClr val="accent2">
                <a:shade val="90000"/>
                <a:hueOff val="-867324"/>
                <a:satOff val="-87270"/>
                <a:lumOff val="53936"/>
                <a:alphaOff val="0"/>
                <a:satMod val="110000"/>
                <a:lumMod val="100000"/>
                <a:shade val="100000"/>
              </a:schemeClr>
            </a:gs>
            <a:gs pos="100000">
              <a:schemeClr val="accent2">
                <a:shade val="90000"/>
                <a:hueOff val="-867324"/>
                <a:satOff val="-87270"/>
                <a:lumOff val="5393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274173" y="1692280"/>
        <a:ext cx="326858" cy="355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03DF9-9578-CE4F-B932-FFA644576F04}">
      <dsp:nvSpPr>
        <dsp:cNvPr id="0" name=""/>
        <dsp:cNvSpPr/>
      </dsp:nvSpPr>
      <dsp:spPr>
        <a:xfrm>
          <a:off x="374650" y="1108"/>
          <a:ext cx="1819780" cy="1819780"/>
        </a:xfrm>
        <a:prstGeom prst="ellipse">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Motivation</a:t>
          </a:r>
          <a:endParaRPr lang="en-US" sz="2100" kern="1200" dirty="0"/>
        </a:p>
      </dsp:txBody>
      <dsp:txXfrm>
        <a:off x="641151" y="267609"/>
        <a:ext cx="1286778" cy="1286778"/>
      </dsp:txXfrm>
    </dsp:sp>
    <dsp:sp modelId="{959BED46-D0E2-1A4C-B947-EAF7B197AB8B}">
      <dsp:nvSpPr>
        <dsp:cNvPr id="0" name=""/>
        <dsp:cNvSpPr/>
      </dsp:nvSpPr>
      <dsp:spPr>
        <a:xfrm>
          <a:off x="756804" y="1968655"/>
          <a:ext cx="1055472" cy="1055472"/>
        </a:xfrm>
        <a:prstGeom prst="mathMultiply">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922533" y="2134384"/>
        <a:ext cx="724014" cy="724014"/>
      </dsp:txXfrm>
    </dsp:sp>
    <dsp:sp modelId="{9819A427-6F2B-6C49-8671-99E6DFD9DA45}">
      <dsp:nvSpPr>
        <dsp:cNvPr id="0" name=""/>
        <dsp:cNvSpPr/>
      </dsp:nvSpPr>
      <dsp:spPr>
        <a:xfrm>
          <a:off x="374650" y="3171894"/>
          <a:ext cx="1819780" cy="1819780"/>
        </a:xfrm>
        <a:prstGeom prst="ellipse">
          <a:avLst/>
        </a:prstGeom>
        <a:gradFill rotWithShape="0">
          <a:gsLst>
            <a:gs pos="0">
              <a:schemeClr val="accent1">
                <a:shade val="80000"/>
                <a:hueOff val="-373854"/>
                <a:satOff val="-45383"/>
                <a:lumOff val="22318"/>
                <a:alphaOff val="0"/>
                <a:satMod val="103000"/>
                <a:lumMod val="102000"/>
                <a:tint val="94000"/>
              </a:schemeClr>
            </a:gs>
            <a:gs pos="50000">
              <a:schemeClr val="accent1">
                <a:shade val="80000"/>
                <a:hueOff val="-373854"/>
                <a:satOff val="-45383"/>
                <a:lumOff val="22318"/>
                <a:alphaOff val="0"/>
                <a:satMod val="110000"/>
                <a:lumMod val="100000"/>
                <a:shade val="100000"/>
              </a:schemeClr>
            </a:gs>
            <a:gs pos="100000">
              <a:schemeClr val="accent1">
                <a:shade val="80000"/>
                <a:hueOff val="-373854"/>
                <a:satOff val="-45383"/>
                <a:lumOff val="2231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Ability</a:t>
          </a:r>
          <a:endParaRPr lang="en-US" sz="2100" kern="1200" dirty="0"/>
        </a:p>
      </dsp:txBody>
      <dsp:txXfrm>
        <a:off x="641151" y="3438395"/>
        <a:ext cx="1286778" cy="1286778"/>
      </dsp:txXfrm>
    </dsp:sp>
    <dsp:sp modelId="{BC2E4B83-C7AF-E645-AF7E-60E410420838}">
      <dsp:nvSpPr>
        <dsp:cNvPr id="0" name=""/>
        <dsp:cNvSpPr/>
      </dsp:nvSpPr>
      <dsp:spPr>
        <a:xfrm>
          <a:off x="2467398" y="2157912"/>
          <a:ext cx="578690" cy="676958"/>
        </a:xfrm>
        <a:prstGeom prst="mathEqual">
          <a:avLst/>
        </a:prstGeom>
        <a:gradFill rotWithShape="0">
          <a:gsLst>
            <a:gs pos="0">
              <a:schemeClr val="accent1">
                <a:shade val="90000"/>
                <a:hueOff val="-756790"/>
                <a:satOff val="-90766"/>
                <a:lumOff val="43628"/>
                <a:alphaOff val="0"/>
                <a:satMod val="103000"/>
                <a:lumMod val="102000"/>
                <a:tint val="94000"/>
              </a:schemeClr>
            </a:gs>
            <a:gs pos="50000">
              <a:schemeClr val="accent1">
                <a:shade val="90000"/>
                <a:hueOff val="-756790"/>
                <a:satOff val="-90766"/>
                <a:lumOff val="43628"/>
                <a:alphaOff val="0"/>
                <a:satMod val="110000"/>
                <a:lumMod val="100000"/>
                <a:shade val="100000"/>
              </a:schemeClr>
            </a:gs>
            <a:gs pos="100000">
              <a:schemeClr val="accent1">
                <a:shade val="90000"/>
                <a:hueOff val="-756790"/>
                <a:satOff val="-90766"/>
                <a:lumOff val="43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467398" y="2293304"/>
        <a:ext cx="405083" cy="406174"/>
      </dsp:txXfrm>
    </dsp:sp>
    <dsp:sp modelId="{BE4230E7-DD7A-C64D-BA5B-2409DA224BAF}">
      <dsp:nvSpPr>
        <dsp:cNvPr id="0" name=""/>
        <dsp:cNvSpPr/>
      </dsp:nvSpPr>
      <dsp:spPr>
        <a:xfrm>
          <a:off x="3286299" y="676610"/>
          <a:ext cx="3639561" cy="3639561"/>
        </a:xfrm>
        <a:prstGeom prst="ellipse">
          <a:avLst/>
        </a:prstGeom>
        <a:gradFill rotWithShape="0">
          <a:gsLst>
            <a:gs pos="0">
              <a:schemeClr val="accent1">
                <a:shade val="80000"/>
                <a:hueOff val="-747708"/>
                <a:satOff val="-90766"/>
                <a:lumOff val="44636"/>
                <a:alphaOff val="0"/>
                <a:satMod val="103000"/>
                <a:lumMod val="102000"/>
                <a:tint val="94000"/>
              </a:schemeClr>
            </a:gs>
            <a:gs pos="50000">
              <a:schemeClr val="accent1">
                <a:shade val="80000"/>
                <a:hueOff val="-747708"/>
                <a:satOff val="-90766"/>
                <a:lumOff val="44636"/>
                <a:alphaOff val="0"/>
                <a:satMod val="110000"/>
                <a:lumMod val="100000"/>
                <a:shade val="100000"/>
              </a:schemeClr>
            </a:gs>
            <a:gs pos="100000">
              <a:schemeClr val="accent1">
                <a:shade val="80000"/>
                <a:hueOff val="-747708"/>
                <a:satOff val="-90766"/>
                <a:lumOff val="4463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Performance</a:t>
          </a:r>
          <a:endParaRPr lang="en-US" sz="3700" kern="1200" dirty="0"/>
        </a:p>
      </dsp:txBody>
      <dsp:txXfrm>
        <a:off x="3819300" y="1209611"/>
        <a:ext cx="2573559" cy="25735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6CBB2-E8CD-3345-88A1-CAD0E17F2044}">
      <dsp:nvSpPr>
        <dsp:cNvPr id="0" name=""/>
        <dsp:cNvSpPr/>
      </dsp:nvSpPr>
      <dsp:spPr>
        <a:xfrm>
          <a:off x="0" y="2093210"/>
          <a:ext cx="1392245" cy="1392245"/>
        </a:xfrm>
        <a:prstGeom prst="ellipse">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Assignment</a:t>
          </a:r>
          <a:r>
            <a:rPr lang="en-US" sz="1300" kern="1200" baseline="0" dirty="0" smtClean="0"/>
            <a:t> and workload conversation</a:t>
          </a:r>
        </a:p>
      </dsp:txBody>
      <dsp:txXfrm>
        <a:off x="203890" y="2297100"/>
        <a:ext cx="984465" cy="984465"/>
      </dsp:txXfrm>
    </dsp:sp>
    <dsp:sp modelId="{0A540346-8A6C-CE4E-8EC5-FE99F56998BF}">
      <dsp:nvSpPr>
        <dsp:cNvPr id="0" name=""/>
        <dsp:cNvSpPr/>
      </dsp:nvSpPr>
      <dsp:spPr>
        <a:xfrm>
          <a:off x="1506728" y="2315008"/>
          <a:ext cx="807502" cy="807502"/>
        </a:xfrm>
        <a:prstGeom prst="mathPlus">
          <a:avLst/>
        </a:prstGeom>
        <a:gradFill rotWithShape="0">
          <a:gsLst>
            <a:gs pos="0">
              <a:schemeClr val="accent1">
                <a:shade val="90000"/>
                <a:hueOff val="0"/>
                <a:satOff val="0"/>
                <a:lumOff val="0"/>
                <a:alphaOff val="0"/>
                <a:lumMod val="110000"/>
                <a:satMod val="105000"/>
                <a:tint val="67000"/>
              </a:schemeClr>
            </a:gs>
            <a:gs pos="50000">
              <a:schemeClr val="accent1">
                <a:shade val="90000"/>
                <a:hueOff val="0"/>
                <a:satOff val="0"/>
                <a:lumOff val="0"/>
                <a:alphaOff val="0"/>
                <a:lumMod val="105000"/>
                <a:satMod val="103000"/>
                <a:tint val="73000"/>
              </a:schemeClr>
            </a:gs>
            <a:gs pos="100000">
              <a:schemeClr val="accent1">
                <a:shade val="9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613762" y="2623797"/>
        <a:ext cx="593434" cy="189924"/>
      </dsp:txXfrm>
    </dsp:sp>
    <dsp:sp modelId="{67F4703C-71EA-E848-8879-00EC8EB563FF}">
      <dsp:nvSpPr>
        <dsp:cNvPr id="0" name=""/>
        <dsp:cNvSpPr/>
      </dsp:nvSpPr>
      <dsp:spPr>
        <a:xfrm>
          <a:off x="2427280" y="2022637"/>
          <a:ext cx="1392245" cy="1392245"/>
        </a:xfrm>
        <a:prstGeom prst="ellipse">
          <a:avLst/>
        </a:prstGeom>
        <a:gradFill rotWithShape="0">
          <a:gsLst>
            <a:gs pos="0">
              <a:schemeClr val="accent1">
                <a:shade val="80000"/>
                <a:hueOff val="-249236"/>
                <a:satOff val="-30255"/>
                <a:lumOff val="14879"/>
                <a:alphaOff val="0"/>
                <a:lumMod val="110000"/>
                <a:satMod val="105000"/>
                <a:tint val="67000"/>
              </a:schemeClr>
            </a:gs>
            <a:gs pos="50000">
              <a:schemeClr val="accent1">
                <a:shade val="80000"/>
                <a:hueOff val="-249236"/>
                <a:satOff val="-30255"/>
                <a:lumOff val="14879"/>
                <a:alphaOff val="0"/>
                <a:lumMod val="105000"/>
                <a:satMod val="103000"/>
                <a:tint val="73000"/>
              </a:schemeClr>
            </a:gs>
            <a:gs pos="100000">
              <a:schemeClr val="accent1">
                <a:shade val="80000"/>
                <a:hueOff val="-249236"/>
                <a:satOff val="-30255"/>
                <a:lumOff val="1487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Periodic conversations and check-ins </a:t>
          </a:r>
          <a:endParaRPr lang="en-US" sz="1300" kern="1200" dirty="0"/>
        </a:p>
      </dsp:txBody>
      <dsp:txXfrm>
        <a:off x="2631170" y="2226527"/>
        <a:ext cx="984465" cy="984465"/>
      </dsp:txXfrm>
    </dsp:sp>
    <dsp:sp modelId="{38E1AB16-F351-9247-B898-B33351E07882}">
      <dsp:nvSpPr>
        <dsp:cNvPr id="0" name=""/>
        <dsp:cNvSpPr/>
      </dsp:nvSpPr>
      <dsp:spPr>
        <a:xfrm>
          <a:off x="3932576" y="2315008"/>
          <a:ext cx="807502" cy="807502"/>
        </a:xfrm>
        <a:prstGeom prst="mathPlus">
          <a:avLst/>
        </a:prstGeom>
        <a:gradFill rotWithShape="0">
          <a:gsLst>
            <a:gs pos="0">
              <a:schemeClr val="accent1">
                <a:shade val="90000"/>
                <a:hueOff val="-378395"/>
                <a:satOff val="-45383"/>
                <a:lumOff val="21814"/>
                <a:alphaOff val="0"/>
                <a:lumMod val="110000"/>
                <a:satMod val="105000"/>
                <a:tint val="67000"/>
              </a:schemeClr>
            </a:gs>
            <a:gs pos="50000">
              <a:schemeClr val="accent1">
                <a:shade val="90000"/>
                <a:hueOff val="-378395"/>
                <a:satOff val="-45383"/>
                <a:lumOff val="21814"/>
                <a:alphaOff val="0"/>
                <a:lumMod val="105000"/>
                <a:satMod val="103000"/>
                <a:tint val="73000"/>
              </a:schemeClr>
            </a:gs>
            <a:gs pos="100000">
              <a:schemeClr val="accent1">
                <a:shade val="90000"/>
                <a:hueOff val="-378395"/>
                <a:satOff val="-45383"/>
                <a:lumOff val="21814"/>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039610" y="2623797"/>
        <a:ext cx="593434" cy="189924"/>
      </dsp:txXfrm>
    </dsp:sp>
    <dsp:sp modelId="{0DCE1772-2061-8B4C-AAAC-CF22E2819E63}">
      <dsp:nvSpPr>
        <dsp:cNvPr id="0" name=""/>
        <dsp:cNvSpPr/>
      </dsp:nvSpPr>
      <dsp:spPr>
        <a:xfrm>
          <a:off x="4853129" y="2022637"/>
          <a:ext cx="1392245" cy="1392245"/>
        </a:xfrm>
        <a:prstGeom prst="ellipse">
          <a:avLst/>
        </a:prstGeom>
        <a:gradFill rotWithShape="0">
          <a:gsLst>
            <a:gs pos="0">
              <a:schemeClr val="accent1">
                <a:shade val="80000"/>
                <a:hueOff val="-498472"/>
                <a:satOff val="-60511"/>
                <a:lumOff val="29757"/>
                <a:alphaOff val="0"/>
                <a:lumMod val="110000"/>
                <a:satMod val="105000"/>
                <a:tint val="67000"/>
              </a:schemeClr>
            </a:gs>
            <a:gs pos="50000">
              <a:schemeClr val="accent1">
                <a:shade val="80000"/>
                <a:hueOff val="-498472"/>
                <a:satOff val="-60511"/>
                <a:lumOff val="29757"/>
                <a:alphaOff val="0"/>
                <a:lumMod val="105000"/>
                <a:satMod val="103000"/>
                <a:tint val="73000"/>
              </a:schemeClr>
            </a:gs>
            <a:gs pos="100000">
              <a:schemeClr val="accent1">
                <a:shade val="80000"/>
                <a:hueOff val="-498472"/>
                <a:satOff val="-60511"/>
                <a:lumOff val="2975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Observations and feedback from others (Review</a:t>
          </a:r>
          <a:r>
            <a:rPr lang="en-US" sz="1300" kern="1200" baseline="0" dirty="0" smtClean="0"/>
            <a:t> Prep)</a:t>
          </a:r>
          <a:endParaRPr lang="en-US" sz="1300" kern="1200" dirty="0"/>
        </a:p>
      </dsp:txBody>
      <dsp:txXfrm>
        <a:off x="5057019" y="2226527"/>
        <a:ext cx="984465" cy="984465"/>
      </dsp:txXfrm>
    </dsp:sp>
    <dsp:sp modelId="{266FE623-2E8D-8F44-826D-D6289570D132}">
      <dsp:nvSpPr>
        <dsp:cNvPr id="0" name=""/>
        <dsp:cNvSpPr/>
      </dsp:nvSpPr>
      <dsp:spPr>
        <a:xfrm>
          <a:off x="6358424" y="2315008"/>
          <a:ext cx="807502" cy="807502"/>
        </a:xfrm>
        <a:prstGeom prst="rightArrow">
          <a:avLst/>
        </a:prstGeom>
        <a:gradFill rotWithShape="0">
          <a:gsLst>
            <a:gs pos="0">
              <a:schemeClr val="accent1">
                <a:shade val="90000"/>
                <a:hueOff val="-756790"/>
                <a:satOff val="-90766"/>
                <a:lumOff val="43628"/>
                <a:alphaOff val="0"/>
                <a:lumMod val="110000"/>
                <a:satMod val="105000"/>
                <a:tint val="67000"/>
              </a:schemeClr>
            </a:gs>
            <a:gs pos="50000">
              <a:schemeClr val="accent1">
                <a:shade val="90000"/>
                <a:hueOff val="-756790"/>
                <a:satOff val="-90766"/>
                <a:lumOff val="43628"/>
                <a:alphaOff val="0"/>
                <a:lumMod val="105000"/>
                <a:satMod val="103000"/>
                <a:tint val="73000"/>
              </a:schemeClr>
            </a:gs>
            <a:gs pos="100000">
              <a:schemeClr val="accent1">
                <a:shade val="90000"/>
                <a:hueOff val="-756790"/>
                <a:satOff val="-90766"/>
                <a:lumOff val="4362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358424" y="2516884"/>
        <a:ext cx="605627" cy="403751"/>
      </dsp:txXfrm>
    </dsp:sp>
    <dsp:sp modelId="{C3A61CFA-1EA2-BD44-B52F-3B332A885B61}">
      <dsp:nvSpPr>
        <dsp:cNvPr id="0" name=""/>
        <dsp:cNvSpPr/>
      </dsp:nvSpPr>
      <dsp:spPr>
        <a:xfrm>
          <a:off x="7278977" y="1919708"/>
          <a:ext cx="1560888" cy="1598102"/>
        </a:xfrm>
        <a:prstGeom prst="ellipse">
          <a:avLst/>
        </a:prstGeom>
        <a:gradFill rotWithShape="0">
          <a:gsLst>
            <a:gs pos="0">
              <a:schemeClr val="accent1">
                <a:shade val="80000"/>
                <a:hueOff val="-747708"/>
                <a:satOff val="-90766"/>
                <a:lumOff val="44636"/>
                <a:alphaOff val="0"/>
                <a:lumMod val="110000"/>
                <a:satMod val="105000"/>
                <a:tint val="67000"/>
              </a:schemeClr>
            </a:gs>
            <a:gs pos="50000">
              <a:schemeClr val="accent1">
                <a:shade val="80000"/>
                <a:hueOff val="-747708"/>
                <a:satOff val="-90766"/>
                <a:lumOff val="44636"/>
                <a:alphaOff val="0"/>
                <a:lumMod val="105000"/>
                <a:satMod val="103000"/>
                <a:tint val="73000"/>
              </a:schemeClr>
            </a:gs>
            <a:gs pos="100000">
              <a:schemeClr val="accent1">
                <a:shade val="80000"/>
                <a:hueOff val="-747708"/>
                <a:satOff val="-90766"/>
                <a:lumOff val="4463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Formal Review</a:t>
          </a:r>
        </a:p>
        <a:p>
          <a:pPr lvl="0" algn="ctr" defTabSz="577850">
            <a:lnSpc>
              <a:spcPct val="90000"/>
            </a:lnSpc>
            <a:spcBef>
              <a:spcPct val="0"/>
            </a:spcBef>
            <a:spcAft>
              <a:spcPct val="35000"/>
            </a:spcAft>
          </a:pPr>
          <a:endParaRPr lang="en-US" sz="1300" kern="1200" dirty="0"/>
        </a:p>
      </dsp:txBody>
      <dsp:txXfrm>
        <a:off x="7507564" y="2153745"/>
        <a:ext cx="1103714" cy="1130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AC072-2587-B643-A207-C28EDFD6E450}">
      <dsp:nvSpPr>
        <dsp:cNvPr id="0" name=""/>
        <dsp:cNvSpPr/>
      </dsp:nvSpPr>
      <dsp:spPr>
        <a:xfrm>
          <a:off x="4597337" y="2548201"/>
          <a:ext cx="3114469" cy="3114469"/>
        </a:xfrm>
        <a:prstGeom prst="gear9">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Planned but</a:t>
          </a:r>
          <a:r>
            <a:rPr lang="en-US" sz="1600" kern="1200" baseline="0" dirty="0" smtClean="0"/>
            <a:t> Informal </a:t>
          </a:r>
          <a:r>
            <a:rPr lang="en-US" sz="1600" kern="1200" dirty="0" smtClean="0"/>
            <a:t>Check-Ins</a:t>
          </a:r>
          <a:endParaRPr lang="en-US" sz="1600" kern="1200" dirty="0"/>
        </a:p>
      </dsp:txBody>
      <dsp:txXfrm>
        <a:off x="5223484" y="3277750"/>
        <a:ext cx="1862175" cy="1600902"/>
      </dsp:txXfrm>
    </dsp:sp>
    <dsp:sp modelId="{5E693709-7E52-C444-AEB0-998246B4B5A9}">
      <dsp:nvSpPr>
        <dsp:cNvPr id="0" name=""/>
        <dsp:cNvSpPr/>
      </dsp:nvSpPr>
      <dsp:spPr>
        <a:xfrm>
          <a:off x="2785283" y="1812054"/>
          <a:ext cx="2265068" cy="2265068"/>
        </a:xfrm>
        <a:prstGeom prst="gear6">
          <a:avLst/>
        </a:prstGeom>
        <a:gradFill rotWithShape="0">
          <a:gsLst>
            <a:gs pos="0">
              <a:schemeClr val="accent2">
                <a:hueOff val="-2596420"/>
                <a:satOff val="0"/>
                <a:lumOff val="10196"/>
                <a:alphaOff val="0"/>
                <a:lumMod val="110000"/>
                <a:satMod val="105000"/>
                <a:tint val="67000"/>
              </a:schemeClr>
            </a:gs>
            <a:gs pos="50000">
              <a:schemeClr val="accent2">
                <a:hueOff val="-2596420"/>
                <a:satOff val="0"/>
                <a:lumOff val="10196"/>
                <a:alphaOff val="0"/>
                <a:lumMod val="105000"/>
                <a:satMod val="103000"/>
                <a:tint val="73000"/>
              </a:schemeClr>
            </a:gs>
            <a:gs pos="100000">
              <a:schemeClr val="accent2">
                <a:hueOff val="-2596420"/>
                <a:satOff val="0"/>
                <a:lumOff val="1019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Recognitions</a:t>
          </a:r>
          <a:endParaRPr lang="en-US" sz="1600" kern="1200" dirty="0"/>
        </a:p>
      </dsp:txBody>
      <dsp:txXfrm>
        <a:off x="3355521" y="2385738"/>
        <a:ext cx="1124592" cy="1117700"/>
      </dsp:txXfrm>
    </dsp:sp>
    <dsp:sp modelId="{33C99909-271A-A94C-BFCC-0D2553289D0A}">
      <dsp:nvSpPr>
        <dsp:cNvPr id="0" name=""/>
        <dsp:cNvSpPr/>
      </dsp:nvSpPr>
      <dsp:spPr>
        <a:xfrm rot="20700000">
          <a:off x="4053952" y="249388"/>
          <a:ext cx="2219304" cy="2219304"/>
        </a:xfrm>
        <a:prstGeom prst="gear6">
          <a:avLst/>
        </a:prstGeom>
        <a:gradFill rotWithShape="0">
          <a:gsLst>
            <a:gs pos="0">
              <a:schemeClr val="accent2">
                <a:hueOff val="-5192840"/>
                <a:satOff val="0"/>
                <a:lumOff val="20393"/>
                <a:alphaOff val="0"/>
                <a:lumMod val="110000"/>
                <a:satMod val="105000"/>
                <a:tint val="67000"/>
              </a:schemeClr>
            </a:gs>
            <a:gs pos="50000">
              <a:schemeClr val="accent2">
                <a:hueOff val="-5192840"/>
                <a:satOff val="0"/>
                <a:lumOff val="20393"/>
                <a:alphaOff val="0"/>
                <a:lumMod val="105000"/>
                <a:satMod val="103000"/>
                <a:tint val="73000"/>
              </a:schemeClr>
            </a:gs>
            <a:gs pos="100000">
              <a:schemeClr val="accent2">
                <a:hueOff val="-5192840"/>
                <a:satOff val="0"/>
                <a:lumOff val="203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Interventions</a:t>
          </a:r>
          <a:endParaRPr lang="en-US" sz="1600" kern="1200" dirty="0"/>
        </a:p>
      </dsp:txBody>
      <dsp:txXfrm rot="-20700000">
        <a:off x="4540711" y="736147"/>
        <a:ext cx="1245787" cy="1245787"/>
      </dsp:txXfrm>
    </dsp:sp>
    <dsp:sp modelId="{A68E3EED-D6D4-5F4A-9468-AD4B741EEB82}">
      <dsp:nvSpPr>
        <dsp:cNvPr id="0" name=""/>
        <dsp:cNvSpPr/>
      </dsp:nvSpPr>
      <dsp:spPr>
        <a:xfrm>
          <a:off x="4374304" y="2068820"/>
          <a:ext cx="3986520" cy="3986520"/>
        </a:xfrm>
        <a:prstGeom prst="circularArrow">
          <a:avLst>
            <a:gd name="adj1" fmla="val 4687"/>
            <a:gd name="adj2" fmla="val 299029"/>
            <a:gd name="adj3" fmla="val 2542815"/>
            <a:gd name="adj4" fmla="val 15805018"/>
            <a:gd name="adj5" fmla="val 5469"/>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D89A3B4-DA6A-1A47-8BCB-727D13890031}">
      <dsp:nvSpPr>
        <dsp:cNvPr id="0" name=""/>
        <dsp:cNvSpPr/>
      </dsp:nvSpPr>
      <dsp:spPr>
        <a:xfrm>
          <a:off x="2384143" y="1304579"/>
          <a:ext cx="2896456" cy="2896456"/>
        </a:xfrm>
        <a:prstGeom prst="leftCircularArrow">
          <a:avLst>
            <a:gd name="adj1" fmla="val 6452"/>
            <a:gd name="adj2" fmla="val 429999"/>
            <a:gd name="adj3" fmla="val 10489124"/>
            <a:gd name="adj4" fmla="val 14837806"/>
            <a:gd name="adj5" fmla="val 7527"/>
          </a:avLst>
        </a:prstGeom>
        <a:gradFill rotWithShape="0">
          <a:gsLst>
            <a:gs pos="0">
              <a:schemeClr val="accent2">
                <a:hueOff val="-2596420"/>
                <a:satOff val="0"/>
                <a:lumOff val="10196"/>
                <a:alphaOff val="0"/>
                <a:lumMod val="110000"/>
                <a:satMod val="105000"/>
                <a:tint val="67000"/>
              </a:schemeClr>
            </a:gs>
            <a:gs pos="50000">
              <a:schemeClr val="accent2">
                <a:hueOff val="-2596420"/>
                <a:satOff val="0"/>
                <a:lumOff val="10196"/>
                <a:alphaOff val="0"/>
                <a:lumMod val="105000"/>
                <a:satMod val="103000"/>
                <a:tint val="73000"/>
              </a:schemeClr>
            </a:gs>
            <a:gs pos="100000">
              <a:schemeClr val="accent2">
                <a:hueOff val="-2596420"/>
                <a:satOff val="0"/>
                <a:lumOff val="1019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99550FC-CF3E-ED44-869B-ACDE00FDF681}">
      <dsp:nvSpPr>
        <dsp:cNvPr id="0" name=""/>
        <dsp:cNvSpPr/>
      </dsp:nvSpPr>
      <dsp:spPr>
        <a:xfrm>
          <a:off x="3540604" y="-243024"/>
          <a:ext cx="3122963" cy="3122963"/>
        </a:xfrm>
        <a:prstGeom prst="circularArrow">
          <a:avLst>
            <a:gd name="adj1" fmla="val 5984"/>
            <a:gd name="adj2" fmla="val 394124"/>
            <a:gd name="adj3" fmla="val 13313824"/>
            <a:gd name="adj4" fmla="val 10508221"/>
            <a:gd name="adj5" fmla="val 6981"/>
          </a:avLst>
        </a:prstGeom>
        <a:gradFill rotWithShape="0">
          <a:gsLst>
            <a:gs pos="0">
              <a:schemeClr val="accent2">
                <a:hueOff val="-5192840"/>
                <a:satOff val="0"/>
                <a:lumOff val="20393"/>
                <a:alphaOff val="0"/>
                <a:lumMod val="110000"/>
                <a:satMod val="105000"/>
                <a:tint val="67000"/>
              </a:schemeClr>
            </a:gs>
            <a:gs pos="50000">
              <a:schemeClr val="accent2">
                <a:hueOff val="-5192840"/>
                <a:satOff val="0"/>
                <a:lumOff val="20393"/>
                <a:alphaOff val="0"/>
                <a:lumMod val="105000"/>
                <a:satMod val="103000"/>
                <a:tint val="73000"/>
              </a:schemeClr>
            </a:gs>
            <a:gs pos="100000">
              <a:schemeClr val="accent2">
                <a:hueOff val="-5192840"/>
                <a:satOff val="0"/>
                <a:lumOff val="2039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03DF9-9578-CE4F-B932-FFA644576F04}">
      <dsp:nvSpPr>
        <dsp:cNvPr id="0" name=""/>
        <dsp:cNvSpPr/>
      </dsp:nvSpPr>
      <dsp:spPr>
        <a:xfrm>
          <a:off x="374650" y="1108"/>
          <a:ext cx="1819780" cy="1819780"/>
        </a:xfrm>
        <a:prstGeom prst="ellipse">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Motivation</a:t>
          </a:r>
          <a:endParaRPr lang="en-US" sz="2100" kern="1200" dirty="0"/>
        </a:p>
      </dsp:txBody>
      <dsp:txXfrm>
        <a:off x="641151" y="267609"/>
        <a:ext cx="1286778" cy="1286778"/>
      </dsp:txXfrm>
    </dsp:sp>
    <dsp:sp modelId="{959BED46-D0E2-1A4C-B947-EAF7B197AB8B}">
      <dsp:nvSpPr>
        <dsp:cNvPr id="0" name=""/>
        <dsp:cNvSpPr/>
      </dsp:nvSpPr>
      <dsp:spPr>
        <a:xfrm>
          <a:off x="756804" y="1968655"/>
          <a:ext cx="1055472" cy="1055472"/>
        </a:xfrm>
        <a:prstGeom prst="mathMultiply">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922533" y="2134384"/>
        <a:ext cx="724014" cy="724014"/>
      </dsp:txXfrm>
    </dsp:sp>
    <dsp:sp modelId="{9819A427-6F2B-6C49-8671-99E6DFD9DA45}">
      <dsp:nvSpPr>
        <dsp:cNvPr id="0" name=""/>
        <dsp:cNvSpPr/>
      </dsp:nvSpPr>
      <dsp:spPr>
        <a:xfrm>
          <a:off x="374650" y="3171894"/>
          <a:ext cx="1819780" cy="1819780"/>
        </a:xfrm>
        <a:prstGeom prst="ellipse">
          <a:avLst/>
        </a:prstGeom>
        <a:gradFill rotWithShape="0">
          <a:gsLst>
            <a:gs pos="0">
              <a:schemeClr val="accent1">
                <a:shade val="80000"/>
                <a:hueOff val="-373854"/>
                <a:satOff val="-45383"/>
                <a:lumOff val="22318"/>
                <a:alphaOff val="0"/>
                <a:satMod val="103000"/>
                <a:lumMod val="102000"/>
                <a:tint val="94000"/>
              </a:schemeClr>
            </a:gs>
            <a:gs pos="50000">
              <a:schemeClr val="accent1">
                <a:shade val="80000"/>
                <a:hueOff val="-373854"/>
                <a:satOff val="-45383"/>
                <a:lumOff val="22318"/>
                <a:alphaOff val="0"/>
                <a:satMod val="110000"/>
                <a:lumMod val="100000"/>
                <a:shade val="100000"/>
              </a:schemeClr>
            </a:gs>
            <a:gs pos="100000">
              <a:schemeClr val="accent1">
                <a:shade val="80000"/>
                <a:hueOff val="-373854"/>
                <a:satOff val="-45383"/>
                <a:lumOff val="2231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Ability</a:t>
          </a:r>
          <a:endParaRPr lang="en-US" sz="2100" kern="1200" dirty="0"/>
        </a:p>
      </dsp:txBody>
      <dsp:txXfrm>
        <a:off x="641151" y="3438395"/>
        <a:ext cx="1286778" cy="1286778"/>
      </dsp:txXfrm>
    </dsp:sp>
    <dsp:sp modelId="{BC2E4B83-C7AF-E645-AF7E-60E410420838}">
      <dsp:nvSpPr>
        <dsp:cNvPr id="0" name=""/>
        <dsp:cNvSpPr/>
      </dsp:nvSpPr>
      <dsp:spPr>
        <a:xfrm>
          <a:off x="2467398" y="2157912"/>
          <a:ext cx="578690" cy="676958"/>
        </a:xfrm>
        <a:prstGeom prst="mathEqual">
          <a:avLst/>
        </a:prstGeom>
        <a:gradFill rotWithShape="0">
          <a:gsLst>
            <a:gs pos="0">
              <a:schemeClr val="accent1">
                <a:shade val="90000"/>
                <a:hueOff val="-756790"/>
                <a:satOff val="-90766"/>
                <a:lumOff val="43628"/>
                <a:alphaOff val="0"/>
                <a:satMod val="103000"/>
                <a:lumMod val="102000"/>
                <a:tint val="94000"/>
              </a:schemeClr>
            </a:gs>
            <a:gs pos="50000">
              <a:schemeClr val="accent1">
                <a:shade val="90000"/>
                <a:hueOff val="-756790"/>
                <a:satOff val="-90766"/>
                <a:lumOff val="43628"/>
                <a:alphaOff val="0"/>
                <a:satMod val="110000"/>
                <a:lumMod val="100000"/>
                <a:shade val="100000"/>
              </a:schemeClr>
            </a:gs>
            <a:gs pos="100000">
              <a:schemeClr val="accent1">
                <a:shade val="90000"/>
                <a:hueOff val="-756790"/>
                <a:satOff val="-90766"/>
                <a:lumOff val="43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467398" y="2293304"/>
        <a:ext cx="405083" cy="406174"/>
      </dsp:txXfrm>
    </dsp:sp>
    <dsp:sp modelId="{BE4230E7-DD7A-C64D-BA5B-2409DA224BAF}">
      <dsp:nvSpPr>
        <dsp:cNvPr id="0" name=""/>
        <dsp:cNvSpPr/>
      </dsp:nvSpPr>
      <dsp:spPr>
        <a:xfrm>
          <a:off x="3286299" y="676610"/>
          <a:ext cx="3639561" cy="3639561"/>
        </a:xfrm>
        <a:prstGeom prst="ellipse">
          <a:avLst/>
        </a:prstGeom>
        <a:gradFill rotWithShape="0">
          <a:gsLst>
            <a:gs pos="0">
              <a:schemeClr val="accent1">
                <a:shade val="80000"/>
                <a:hueOff val="-747708"/>
                <a:satOff val="-90766"/>
                <a:lumOff val="44636"/>
                <a:alphaOff val="0"/>
                <a:satMod val="103000"/>
                <a:lumMod val="102000"/>
                <a:tint val="94000"/>
              </a:schemeClr>
            </a:gs>
            <a:gs pos="50000">
              <a:schemeClr val="accent1">
                <a:shade val="80000"/>
                <a:hueOff val="-747708"/>
                <a:satOff val="-90766"/>
                <a:lumOff val="44636"/>
                <a:alphaOff val="0"/>
                <a:satMod val="110000"/>
                <a:lumMod val="100000"/>
                <a:shade val="100000"/>
              </a:schemeClr>
            </a:gs>
            <a:gs pos="100000">
              <a:schemeClr val="accent1">
                <a:shade val="80000"/>
                <a:hueOff val="-747708"/>
                <a:satOff val="-90766"/>
                <a:lumOff val="4463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Performance</a:t>
          </a:r>
          <a:endParaRPr lang="en-US" sz="3700" kern="1200" dirty="0"/>
        </a:p>
      </dsp:txBody>
      <dsp:txXfrm>
        <a:off x="3819300" y="1209611"/>
        <a:ext cx="2573559" cy="25735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659A065-0D73-364B-B76C-44523FD8B730}" type="datetimeFigureOut">
              <a:rPr lang="en-US" smtClean="0"/>
              <a:t>3/7/2016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72F4E73-CF4C-114F-BD10-C95D9F675D14}" type="slidenum">
              <a:rPr lang="en-US" smtClean="0"/>
              <a:t>‹#›</a:t>
            </a:fld>
            <a:endParaRPr lang="en-US"/>
          </a:p>
        </p:txBody>
      </p:sp>
    </p:spTree>
    <p:extLst>
      <p:ext uri="{BB962C8B-B14F-4D97-AF65-F5344CB8AC3E}">
        <p14:creationId xmlns:p14="http://schemas.microsoft.com/office/powerpoint/2010/main" val="60998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24978C3-A4CE-224C-BADF-9B2CCA987330}" type="datetimeFigureOut">
              <a:rPr lang="en-US" smtClean="0"/>
              <a:t>3/7/2016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0880E4-142E-684B-96C1-EC8695B6E1A0}" type="slidenum">
              <a:rPr lang="en-US" smtClean="0"/>
              <a:t>‹#›</a:t>
            </a:fld>
            <a:endParaRPr lang="en-US"/>
          </a:p>
        </p:txBody>
      </p:sp>
    </p:spTree>
    <p:extLst>
      <p:ext uri="{BB962C8B-B14F-4D97-AF65-F5344CB8AC3E}">
        <p14:creationId xmlns:p14="http://schemas.microsoft.com/office/powerpoint/2010/main" val="1224126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a:t>
            </a:fld>
            <a:endParaRPr lang="en-US"/>
          </a:p>
        </p:txBody>
      </p:sp>
    </p:spTree>
    <p:extLst>
      <p:ext uri="{BB962C8B-B14F-4D97-AF65-F5344CB8AC3E}">
        <p14:creationId xmlns:p14="http://schemas.microsoft.com/office/powerpoint/2010/main" val="454107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discuss timing and all those issues here.  Focus on substance of review</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10</a:t>
            </a:fld>
            <a:endParaRPr lang="en-US"/>
          </a:p>
        </p:txBody>
      </p:sp>
    </p:spTree>
    <p:extLst>
      <p:ext uri="{BB962C8B-B14F-4D97-AF65-F5344CB8AC3E}">
        <p14:creationId xmlns:p14="http://schemas.microsoft.com/office/powerpoint/2010/main" val="99664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11</a:t>
            </a:fld>
            <a:endParaRPr lang="en-US"/>
          </a:p>
        </p:txBody>
      </p:sp>
    </p:spTree>
    <p:extLst>
      <p:ext uri="{BB962C8B-B14F-4D97-AF65-F5344CB8AC3E}">
        <p14:creationId xmlns:p14="http://schemas.microsoft.com/office/powerpoint/2010/main" val="899362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How</a:t>
            </a:r>
            <a:r>
              <a:rPr lang="en-US" sz="1800" baseline="0" dirty="0" smtClean="0"/>
              <a:t> do we begin to move toward a more comprehensive view of performance management as opposed to a once a year/contract conversation as required?</a:t>
            </a:r>
          </a:p>
          <a:p>
            <a:endParaRPr lang="en-US" sz="1800" baseline="0" dirty="0" smtClean="0"/>
          </a:p>
          <a:p>
            <a:r>
              <a:rPr lang="en-US" sz="1800" baseline="0" dirty="0" smtClean="0"/>
              <a:t>What we’ve presented so far are the basic requirements.  We’d now like to expand the scope to talk about ways to take a more comprehensive view of performance.</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12</a:t>
            </a:fld>
            <a:endParaRPr lang="en-US"/>
          </a:p>
        </p:txBody>
      </p:sp>
    </p:spTree>
    <p:extLst>
      <p:ext uri="{BB962C8B-B14F-4D97-AF65-F5344CB8AC3E}">
        <p14:creationId xmlns:p14="http://schemas.microsoft.com/office/powerpoint/2010/main" val="187222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“reviews” by themselves are insufficient to accomplish this goal – requires</a:t>
            </a:r>
            <a:r>
              <a:rPr lang="en-US" baseline="0" dirty="0" smtClean="0"/>
              <a:t> a bigger view of performance management.  We have to have more than one conversation per year.</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13</a:t>
            </a:fld>
            <a:endParaRPr lang="en-US"/>
          </a:p>
        </p:txBody>
      </p:sp>
    </p:spTree>
    <p:extLst>
      <p:ext uri="{BB962C8B-B14F-4D97-AF65-F5344CB8AC3E}">
        <p14:creationId xmlns:p14="http://schemas.microsoft.com/office/powerpoint/2010/main" val="1916600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way to think about performance.</a:t>
            </a:r>
            <a:r>
              <a:rPr lang="en-US" baseline="0" dirty="0" smtClean="0"/>
              <a:t>  Annie will go into more detail later but want to touch on this idea here as it relates to overall performance management.</a:t>
            </a:r>
          </a:p>
          <a:p>
            <a:endParaRPr lang="en-US" baseline="0" dirty="0" smtClean="0"/>
          </a:p>
          <a:p>
            <a:r>
              <a:rPr lang="en-US" baseline="0" dirty="0" smtClean="0"/>
              <a:t>We have to be clear about the root causes of issues – trying to solve an ability problem with incentives won’t work.  Neither will trying to solve a motivation problem with training.  Most common mistake in organizations around performance problems.</a:t>
            </a:r>
          </a:p>
          <a:p>
            <a:endParaRPr lang="en-US" baseline="0" dirty="0" smtClean="0"/>
          </a:p>
          <a:p>
            <a:r>
              <a:rPr lang="en-US" baseline="0" dirty="0" smtClean="0"/>
              <a:t>Ability is about individual skill but also about situational factors that may be inhibiting performance (lack of resources, support, etc.).  Address ability problems by addressing underlying lack –through training, coaching and/or addressing situational factors.</a:t>
            </a:r>
          </a:p>
          <a:p>
            <a:endParaRPr lang="en-US" baseline="0" dirty="0" smtClean="0"/>
          </a:p>
          <a:p>
            <a:r>
              <a:rPr lang="en-US" baseline="0" dirty="0" smtClean="0"/>
              <a:t>Motivation is more complicated.  Involves internal motivations but can also be about external factors such as incentives, climate, morale, opportunity for creativity and variety, opportunity for advancement.</a:t>
            </a:r>
          </a:p>
          <a:p>
            <a:endParaRPr lang="en-US" baseline="0" dirty="0" smtClean="0"/>
          </a:p>
          <a:p>
            <a:r>
              <a:rPr lang="en-US" baseline="0" dirty="0" smtClean="0"/>
              <a:t>Diagnosis is important to know how to address the issue appropriately.  Diagnosis requires having information.</a:t>
            </a:r>
          </a:p>
        </p:txBody>
      </p:sp>
      <p:sp>
        <p:nvSpPr>
          <p:cNvPr id="4" name="Slide Number Placeholder 3"/>
          <p:cNvSpPr>
            <a:spLocks noGrp="1"/>
          </p:cNvSpPr>
          <p:nvPr>
            <p:ph type="sldNum" sz="quarter" idx="10"/>
          </p:nvPr>
        </p:nvSpPr>
        <p:spPr/>
        <p:txBody>
          <a:bodyPr/>
          <a:lstStyle/>
          <a:p>
            <a:fld id="{4B0880E4-142E-684B-96C1-EC8695B6E1A0}" type="slidenum">
              <a:rPr lang="en-US" smtClean="0"/>
              <a:t>14</a:t>
            </a:fld>
            <a:endParaRPr lang="en-US"/>
          </a:p>
        </p:txBody>
      </p:sp>
    </p:spTree>
    <p:extLst>
      <p:ext uri="{BB962C8B-B14F-4D97-AF65-F5344CB8AC3E}">
        <p14:creationId xmlns:p14="http://schemas.microsoft.com/office/powerpoint/2010/main" val="1421179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a:t>
            </a:r>
            <a:r>
              <a:rPr lang="en-US" baseline="0" dirty="0" smtClean="0"/>
              <a:t> each of these parts but focus particularly on these ideas:</a:t>
            </a:r>
          </a:p>
          <a:p>
            <a:endParaRPr lang="en-US" baseline="0" dirty="0" smtClean="0"/>
          </a:p>
          <a:p>
            <a:pPr marL="228600" indent="-228600">
              <a:buAutoNum type="arabicPeriod"/>
            </a:pPr>
            <a:r>
              <a:rPr lang="en-US" baseline="0" dirty="0" smtClean="0"/>
              <a:t>It’s an ongoing conversation – how can you make that happen?</a:t>
            </a:r>
          </a:p>
          <a:p>
            <a:pPr marL="228600" indent="-228600">
              <a:buAutoNum type="arabicPeriod"/>
            </a:pPr>
            <a:r>
              <a:rPr lang="en-US" baseline="0" dirty="0" smtClean="0"/>
              <a:t>Performance reviews require clear expectations and support to do job.  Expectations and standards are derived from policies and conversations among faculty</a:t>
            </a:r>
          </a:p>
          <a:p>
            <a:pPr marL="228600" indent="-228600">
              <a:buAutoNum type="arabicPeriod"/>
            </a:pPr>
            <a:r>
              <a:rPr lang="en-US" baseline="0" dirty="0" smtClean="0"/>
              <a:t>The review should not be a surprise</a:t>
            </a:r>
          </a:p>
          <a:p>
            <a:pPr marL="228600" indent="-228600">
              <a:buAutoNum type="arabicPeriod"/>
            </a:pPr>
            <a:r>
              <a:rPr lang="en-US" baseline="0" dirty="0" smtClean="0"/>
              <a:t>The review should result in clear next steps (goals) and support to make that happen.</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15</a:t>
            </a:fld>
            <a:endParaRPr lang="en-US"/>
          </a:p>
        </p:txBody>
      </p:sp>
    </p:spTree>
    <p:extLst>
      <p:ext uri="{BB962C8B-B14F-4D97-AF65-F5344CB8AC3E}">
        <p14:creationId xmlns:p14="http://schemas.microsoft.com/office/powerpoint/2010/main" val="1711521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need to communicate</a:t>
            </a:r>
            <a:r>
              <a:rPr lang="en-US" baseline="0" dirty="0" smtClean="0"/>
              <a:t> periodically and the reasons for communicating.  Critical to knowing what is going on and making accurate assessments of performance.</a:t>
            </a:r>
          </a:p>
          <a:p>
            <a:endParaRPr lang="en-US" baseline="0" dirty="0" smtClean="0"/>
          </a:p>
          <a:p>
            <a:pPr marL="228600" indent="-228600">
              <a:buAutoNum type="arabicPeriod"/>
            </a:pPr>
            <a:r>
              <a:rPr lang="en-US" baseline="0" dirty="0" smtClean="0"/>
              <a:t>Planned but informal means building it into routine as </a:t>
            </a:r>
            <a:r>
              <a:rPr lang="en-US" baseline="0" dirty="0" err="1" smtClean="0"/>
              <a:t>dept</a:t>
            </a:r>
            <a:r>
              <a:rPr lang="en-US" baseline="0" dirty="0" smtClean="0"/>
              <a:t> head so that every NTTF is checked with but not necessarily having formal, documented conversations..  Have some clear ideas about the nature of the check-in.</a:t>
            </a:r>
          </a:p>
          <a:p>
            <a:pPr marL="228600" indent="-228600">
              <a:buAutoNum type="arabicPeriod"/>
            </a:pPr>
            <a:r>
              <a:rPr lang="en-US" baseline="0" dirty="0" smtClean="0"/>
              <a:t>Recognitions – notice what’s being done well and acknowledge it.  Also acknowledge positive effort to improve on something or work toward a goal.</a:t>
            </a:r>
          </a:p>
          <a:p>
            <a:pPr marL="228600" indent="-228600">
              <a:buAutoNum type="arabicPeriod"/>
            </a:pPr>
            <a:r>
              <a:rPr lang="en-US" baseline="0" dirty="0" smtClean="0"/>
              <a:t>Interventions – don’t let problems fester and don’t be afraid to talk with people about issues.  These don’t have to all be formal discipline conversations – it’s ok to point out problematic behaviors.</a:t>
            </a:r>
          </a:p>
          <a:p>
            <a:pPr marL="0" indent="0">
              <a:buNone/>
            </a:pPr>
            <a:endParaRPr lang="en-US" baseline="0" dirty="0" smtClean="0"/>
          </a:p>
          <a:p>
            <a:pPr marL="0" indent="0">
              <a:buNone/>
            </a:pPr>
            <a:endParaRPr lang="en-US" baseline="0" dirty="0" smtClean="0"/>
          </a:p>
          <a:p>
            <a:pPr marL="0" indent="0">
              <a:buNone/>
            </a:pPr>
            <a:r>
              <a:rPr lang="en-US" baseline="0" dirty="0" smtClean="0"/>
              <a:t>Bottom line for all of this.  The shift to a culture where we talk about performance openly is ultimately a good one – it’s good for people to know where they stand and to know what they need to and can do to remedy issues.  It’s also ok to have these conversations and resolve issues as they arise.  Don’t have to wait for a formal review or turn it into a formal review or discipline if it doesn’t rise to that (CBA language)</a:t>
            </a:r>
          </a:p>
        </p:txBody>
      </p:sp>
      <p:sp>
        <p:nvSpPr>
          <p:cNvPr id="4" name="Slide Number Placeholder 3"/>
          <p:cNvSpPr>
            <a:spLocks noGrp="1"/>
          </p:cNvSpPr>
          <p:nvPr>
            <p:ph type="sldNum" sz="quarter" idx="10"/>
          </p:nvPr>
        </p:nvSpPr>
        <p:spPr/>
        <p:txBody>
          <a:bodyPr/>
          <a:lstStyle/>
          <a:p>
            <a:fld id="{4B0880E4-142E-684B-96C1-EC8695B6E1A0}" type="slidenum">
              <a:rPr lang="en-US" smtClean="0"/>
              <a:t>16</a:t>
            </a:fld>
            <a:endParaRPr lang="en-US"/>
          </a:p>
        </p:txBody>
      </p:sp>
    </p:spTree>
    <p:extLst>
      <p:ext uri="{BB962C8B-B14F-4D97-AF65-F5344CB8AC3E}">
        <p14:creationId xmlns:p14="http://schemas.microsoft.com/office/powerpoint/2010/main" val="267825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Offer AA, Annie and Department</a:t>
            </a:r>
            <a:r>
              <a:rPr lang="en-US" baseline="0" dirty="0" smtClean="0"/>
              <a:t> heads as resources should faculty be worried about giving particular feedback.</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17</a:t>
            </a:fld>
            <a:endParaRPr lang="en-US"/>
          </a:p>
        </p:txBody>
      </p:sp>
    </p:spTree>
    <p:extLst>
      <p:ext uri="{BB962C8B-B14F-4D97-AF65-F5344CB8AC3E}">
        <p14:creationId xmlns:p14="http://schemas.microsoft.com/office/powerpoint/2010/main" val="1564953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18</a:t>
            </a:fld>
            <a:endParaRPr lang="en-US"/>
          </a:p>
        </p:txBody>
      </p:sp>
    </p:spTree>
    <p:extLst>
      <p:ext uri="{BB962C8B-B14F-4D97-AF65-F5344CB8AC3E}">
        <p14:creationId xmlns:p14="http://schemas.microsoft.com/office/powerpoint/2010/main" val="1933182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19</a:t>
            </a:fld>
            <a:endParaRPr lang="en-US"/>
          </a:p>
        </p:txBody>
      </p:sp>
    </p:spTree>
    <p:extLst>
      <p:ext uri="{BB962C8B-B14F-4D97-AF65-F5344CB8AC3E}">
        <p14:creationId xmlns:p14="http://schemas.microsoft.com/office/powerpoint/2010/main" val="171534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2</a:t>
            </a:fld>
            <a:endParaRPr lang="en-US"/>
          </a:p>
        </p:txBody>
      </p:sp>
    </p:spTree>
    <p:extLst>
      <p:ext uri="{BB962C8B-B14F-4D97-AF65-F5344CB8AC3E}">
        <p14:creationId xmlns:p14="http://schemas.microsoft.com/office/powerpoint/2010/main" val="668540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20</a:t>
            </a:fld>
            <a:endParaRPr lang="en-US"/>
          </a:p>
        </p:txBody>
      </p:sp>
    </p:spTree>
    <p:extLst>
      <p:ext uri="{BB962C8B-B14F-4D97-AF65-F5344CB8AC3E}">
        <p14:creationId xmlns:p14="http://schemas.microsoft.com/office/powerpoint/2010/main" val="1926701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21</a:t>
            </a:fld>
            <a:endParaRPr lang="en-US"/>
          </a:p>
        </p:txBody>
      </p:sp>
    </p:spTree>
    <p:extLst>
      <p:ext uri="{BB962C8B-B14F-4D97-AF65-F5344CB8AC3E}">
        <p14:creationId xmlns:p14="http://schemas.microsoft.com/office/powerpoint/2010/main" val="1838416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22</a:t>
            </a:fld>
            <a:endParaRPr lang="en-US"/>
          </a:p>
        </p:txBody>
      </p:sp>
    </p:spTree>
    <p:extLst>
      <p:ext uri="{BB962C8B-B14F-4D97-AF65-F5344CB8AC3E}">
        <p14:creationId xmlns:p14="http://schemas.microsoft.com/office/powerpoint/2010/main" val="165357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23</a:t>
            </a:fld>
            <a:endParaRPr lang="en-US"/>
          </a:p>
        </p:txBody>
      </p:sp>
    </p:spTree>
    <p:extLst>
      <p:ext uri="{BB962C8B-B14F-4D97-AF65-F5344CB8AC3E}">
        <p14:creationId xmlns:p14="http://schemas.microsoft.com/office/powerpoint/2010/main" val="311881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24</a:t>
            </a:fld>
            <a:endParaRPr lang="en-US"/>
          </a:p>
        </p:txBody>
      </p:sp>
    </p:spTree>
    <p:extLst>
      <p:ext uri="{BB962C8B-B14F-4D97-AF65-F5344CB8AC3E}">
        <p14:creationId xmlns:p14="http://schemas.microsoft.com/office/powerpoint/2010/main" val="471589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25</a:t>
            </a:fld>
            <a:endParaRPr lang="en-US"/>
          </a:p>
        </p:txBody>
      </p:sp>
    </p:spTree>
    <p:extLst>
      <p:ext uri="{BB962C8B-B14F-4D97-AF65-F5344CB8AC3E}">
        <p14:creationId xmlns:p14="http://schemas.microsoft.com/office/powerpoint/2010/main" val="1934641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26</a:t>
            </a:fld>
            <a:endParaRPr lang="en-US"/>
          </a:p>
        </p:txBody>
      </p:sp>
    </p:spTree>
    <p:extLst>
      <p:ext uri="{BB962C8B-B14F-4D97-AF65-F5344CB8AC3E}">
        <p14:creationId xmlns:p14="http://schemas.microsoft.com/office/powerpoint/2010/main" val="1792119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27</a:t>
            </a:fld>
            <a:endParaRPr lang="en-US"/>
          </a:p>
        </p:txBody>
      </p:sp>
    </p:spTree>
    <p:extLst>
      <p:ext uri="{BB962C8B-B14F-4D97-AF65-F5344CB8AC3E}">
        <p14:creationId xmlns:p14="http://schemas.microsoft.com/office/powerpoint/2010/main" val="198957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smtClean="0"/>
              <a:t>Motivation challenges:  </a:t>
            </a:r>
            <a:r>
              <a:rPr lang="en-US" sz="1200" dirty="0" smtClean="0"/>
              <a:t>Find what motivates them</a:t>
            </a:r>
          </a:p>
          <a:p>
            <a:pPr marL="0" indent="0">
              <a:buNone/>
            </a:pPr>
            <a:endParaRPr lang="en-US" sz="1200" dirty="0" smtClean="0"/>
          </a:p>
          <a:p>
            <a:pPr marL="0" indent="0">
              <a:buNone/>
            </a:pPr>
            <a:r>
              <a:rPr lang="en-US" sz="1200" b="1" dirty="0" smtClean="0"/>
              <a:t>Ability challenges: </a:t>
            </a:r>
            <a:r>
              <a:rPr lang="en-US" sz="1200" dirty="0" smtClean="0"/>
              <a:t>What do they need to succeed? (information, resources, training)</a:t>
            </a:r>
          </a:p>
          <a:p>
            <a:pPr marL="0" indent="0">
              <a:buNone/>
            </a:pPr>
            <a:endParaRPr lang="en-US" sz="1200" dirty="0" smtClean="0"/>
          </a:p>
          <a:p>
            <a:pPr marL="0" indent="0">
              <a:buNone/>
            </a:pPr>
            <a:r>
              <a:rPr lang="en-US" sz="1200" dirty="0" smtClean="0"/>
              <a:t>Sometimes it’s both…</a:t>
            </a:r>
          </a:p>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28</a:t>
            </a:fld>
            <a:endParaRPr lang="en-US"/>
          </a:p>
        </p:txBody>
      </p:sp>
    </p:spTree>
    <p:extLst>
      <p:ext uri="{BB962C8B-B14F-4D97-AF65-F5344CB8AC3E}">
        <p14:creationId xmlns:p14="http://schemas.microsoft.com/office/powerpoint/2010/main" val="590867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29</a:t>
            </a:fld>
            <a:endParaRPr lang="en-US"/>
          </a:p>
        </p:txBody>
      </p:sp>
    </p:spTree>
    <p:extLst>
      <p:ext uri="{BB962C8B-B14F-4D97-AF65-F5344CB8AC3E}">
        <p14:creationId xmlns:p14="http://schemas.microsoft.com/office/powerpoint/2010/main" val="85516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3</a:t>
            </a:fld>
            <a:endParaRPr lang="en-US"/>
          </a:p>
        </p:txBody>
      </p:sp>
    </p:spTree>
    <p:extLst>
      <p:ext uri="{BB962C8B-B14F-4D97-AF65-F5344CB8AC3E}">
        <p14:creationId xmlns:p14="http://schemas.microsoft.com/office/powerpoint/2010/main" val="15433257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30</a:t>
            </a:fld>
            <a:endParaRPr lang="en-US"/>
          </a:p>
        </p:txBody>
      </p:sp>
    </p:spTree>
    <p:extLst>
      <p:ext uri="{BB962C8B-B14F-4D97-AF65-F5344CB8AC3E}">
        <p14:creationId xmlns:p14="http://schemas.microsoft.com/office/powerpoint/2010/main" val="117681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endParaRPr lang="en-US" dirty="0" smtClean="0"/>
          </a:p>
          <a:p>
            <a:r>
              <a:rPr lang="en-US" dirty="0" smtClean="0"/>
              <a:t>Introduce</a:t>
            </a:r>
            <a:r>
              <a:rPr lang="en-US" baseline="0" dirty="0" smtClean="0"/>
              <a:t> presenters – Susan, Ron and Moira.  Thank Linda and Gretchen for set up and support.</a:t>
            </a:r>
          </a:p>
          <a:p>
            <a:endParaRPr lang="en-US" baseline="0" dirty="0" smtClean="0"/>
          </a:p>
          <a:p>
            <a:r>
              <a:rPr lang="en-US" baseline="0" dirty="0" smtClean="0"/>
              <a:t>Discuss what will and won’t be covered….point out note cards for us to collect questions/concerns we don’t get to.</a:t>
            </a:r>
          </a:p>
          <a:p>
            <a:endParaRPr lang="en-US" baseline="0" dirty="0" smtClean="0"/>
          </a:p>
          <a:p>
            <a:r>
              <a:rPr lang="en-US" baseline="0" dirty="0" smtClean="0"/>
              <a:t>Will be only covering a portion of a full “Performance Management” cycle</a:t>
            </a:r>
          </a:p>
          <a:p>
            <a:endParaRPr lang="en-US" baseline="0" dirty="0" smtClean="0"/>
          </a:p>
          <a:p>
            <a:r>
              <a:rPr lang="en-US" baseline="0" dirty="0" smtClean="0"/>
              <a:t>Address elephant in the room of recent announcements by President and Provost.  We didn’t plan for this to be about that – was already in the works.  Don’t want to get into specifics of those decisions – we weren’t involved.  We do recommend that regardless of the outcome of those conversations, you continue doing reviews as scheduled.  Today’s session should help with some of that.</a:t>
            </a:r>
          </a:p>
          <a:p>
            <a:endParaRPr lang="en-US" baseline="0" dirty="0" smtClean="0"/>
          </a:p>
          <a:p>
            <a:r>
              <a:rPr lang="en-US" baseline="0" dirty="0" smtClean="0"/>
              <a:t>Review agenda.</a:t>
            </a:r>
          </a:p>
        </p:txBody>
      </p:sp>
      <p:sp>
        <p:nvSpPr>
          <p:cNvPr id="4" name="Slide Number Placeholder 3"/>
          <p:cNvSpPr>
            <a:spLocks noGrp="1"/>
          </p:cNvSpPr>
          <p:nvPr>
            <p:ph type="sldNum" sz="quarter" idx="10"/>
          </p:nvPr>
        </p:nvSpPr>
        <p:spPr/>
        <p:txBody>
          <a:bodyPr/>
          <a:lstStyle/>
          <a:p>
            <a:fld id="{4B0880E4-142E-684B-96C1-EC8695B6E1A0}" type="slidenum">
              <a:rPr lang="en-US" smtClean="0"/>
              <a:t>4</a:t>
            </a:fld>
            <a:endParaRPr lang="en-US"/>
          </a:p>
        </p:txBody>
      </p:sp>
    </p:spTree>
    <p:extLst>
      <p:ext uri="{BB962C8B-B14F-4D97-AF65-F5344CB8AC3E}">
        <p14:creationId xmlns:p14="http://schemas.microsoft.com/office/powerpoint/2010/main" val="724784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a:t>
            </a:r>
            <a:r>
              <a:rPr lang="en-US" baseline="0" dirty="0" smtClean="0"/>
              <a:t> to cover some basics but they are not the main focus of the workshop today.  We’ll be doing a quick overview of some basic requirements but want to stay out of the weeds on these.  Use notecards if you have questions/concerns we don’t address.</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5</a:t>
            </a:fld>
            <a:endParaRPr lang="en-US"/>
          </a:p>
        </p:txBody>
      </p:sp>
    </p:spTree>
    <p:extLst>
      <p:ext uri="{BB962C8B-B14F-4D97-AF65-F5344CB8AC3E}">
        <p14:creationId xmlns:p14="http://schemas.microsoft.com/office/powerpoint/2010/main" val="198758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types of reviews – Contract</a:t>
            </a:r>
            <a:r>
              <a:rPr lang="en-US" baseline="0" dirty="0" smtClean="0"/>
              <a:t> renewal and Promotion.</a:t>
            </a:r>
            <a:endParaRPr lang="en-US" dirty="0"/>
          </a:p>
        </p:txBody>
      </p:sp>
      <p:sp>
        <p:nvSpPr>
          <p:cNvPr id="4" name="Slide Number Placeholder 3"/>
          <p:cNvSpPr>
            <a:spLocks noGrp="1"/>
          </p:cNvSpPr>
          <p:nvPr>
            <p:ph type="sldNum" sz="quarter" idx="10"/>
          </p:nvPr>
        </p:nvSpPr>
        <p:spPr/>
        <p:txBody>
          <a:bodyPr/>
          <a:lstStyle/>
          <a:p>
            <a:fld id="{4B0880E4-142E-684B-96C1-EC8695B6E1A0}" type="slidenum">
              <a:rPr lang="en-US" smtClean="0"/>
              <a:t>6</a:t>
            </a:fld>
            <a:endParaRPr lang="en-US"/>
          </a:p>
        </p:txBody>
      </p:sp>
    </p:spTree>
    <p:extLst>
      <p:ext uri="{BB962C8B-B14F-4D97-AF65-F5344CB8AC3E}">
        <p14:creationId xmlns:p14="http://schemas.microsoft.com/office/powerpoint/2010/main" val="209847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7</a:t>
            </a:fld>
            <a:endParaRPr lang="en-US"/>
          </a:p>
        </p:txBody>
      </p:sp>
    </p:spTree>
    <p:extLst>
      <p:ext uri="{BB962C8B-B14F-4D97-AF65-F5344CB8AC3E}">
        <p14:creationId xmlns:p14="http://schemas.microsoft.com/office/powerpoint/2010/main" val="22812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8</a:t>
            </a:fld>
            <a:endParaRPr lang="en-US"/>
          </a:p>
        </p:txBody>
      </p:sp>
    </p:spTree>
    <p:extLst>
      <p:ext uri="{BB962C8B-B14F-4D97-AF65-F5344CB8AC3E}">
        <p14:creationId xmlns:p14="http://schemas.microsoft.com/office/powerpoint/2010/main" val="1151799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880E4-142E-684B-96C1-EC8695B6E1A0}" type="slidenum">
              <a:rPr lang="en-US" smtClean="0"/>
              <a:t>9</a:t>
            </a:fld>
            <a:endParaRPr lang="en-US"/>
          </a:p>
        </p:txBody>
      </p:sp>
    </p:spTree>
    <p:extLst>
      <p:ext uri="{BB962C8B-B14F-4D97-AF65-F5344CB8AC3E}">
        <p14:creationId xmlns:p14="http://schemas.microsoft.com/office/powerpoint/2010/main" val="88364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A12933-B488-F646-9AD2-B9AECA8BCD6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88856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12933-B488-F646-9AD2-B9AECA8BCD6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90626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12933-B488-F646-9AD2-B9AECA8BCD6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6263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12933-B488-F646-9AD2-B9AECA8BCD6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54292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A12933-B488-F646-9AD2-B9AECA8BCD66}"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30590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A12933-B488-F646-9AD2-B9AECA8BCD6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26380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A12933-B488-F646-9AD2-B9AECA8BCD66}"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33608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A12933-B488-F646-9AD2-B9AECA8BCD66}"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48492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12933-B488-F646-9AD2-B9AECA8BCD66}"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25047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12933-B488-F646-9AD2-B9AECA8BCD6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47154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12933-B488-F646-9AD2-B9AECA8BCD66}"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0E121-285B-8C40-9652-93BA6772A952}" type="slidenum">
              <a:rPr lang="en-US" smtClean="0"/>
              <a:t>‹#›</a:t>
            </a:fld>
            <a:endParaRPr lang="en-US"/>
          </a:p>
        </p:txBody>
      </p:sp>
    </p:spTree>
    <p:extLst>
      <p:ext uri="{BB962C8B-B14F-4D97-AF65-F5344CB8AC3E}">
        <p14:creationId xmlns:p14="http://schemas.microsoft.com/office/powerpoint/2010/main" val="190157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12933-B488-F646-9AD2-B9AECA8BCD66}" type="datetimeFigureOut">
              <a:rPr lang="en-US" smtClean="0"/>
              <a:t>3/7/2016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0E121-285B-8C40-9652-93BA6772A952}" type="slidenum">
              <a:rPr lang="en-US" smtClean="0"/>
              <a:t>‹#›</a:t>
            </a:fld>
            <a:endParaRPr lang="en-US"/>
          </a:p>
        </p:txBody>
      </p:sp>
    </p:spTree>
    <p:extLst>
      <p:ext uri="{BB962C8B-B14F-4D97-AF65-F5344CB8AC3E}">
        <p14:creationId xmlns:p14="http://schemas.microsoft.com/office/powerpoint/2010/main" val="851277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2"/>
          </a:solidFill>
          <a:latin typeface="KievitPro-Regular" charset="0"/>
          <a:ea typeface="KievitPro-Regular" charset="0"/>
          <a:cs typeface="KievitPro-Regular"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academicaffairs.uoregon.edu/workshop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Research NTTF </a:t>
            </a:r>
            <a:r>
              <a:rPr lang="en-US" sz="4800" dirty="0" smtClean="0">
                <a:latin typeface="KievitPro-Regular" charset="0"/>
                <a:ea typeface="KievitPro-Regular" charset="0"/>
                <a:cs typeface="KievitPro-Regular" charset="0"/>
              </a:rPr>
              <a:t>- Performance Management</a:t>
            </a:r>
            <a:endParaRPr lang="en-US" sz="4800" dirty="0">
              <a:latin typeface="KievitPro-Regular" charset="0"/>
              <a:ea typeface="KievitPro-Regular" charset="0"/>
              <a:cs typeface="KievitPro-Regular" charset="0"/>
            </a:endParaRPr>
          </a:p>
        </p:txBody>
      </p:sp>
      <p:sp>
        <p:nvSpPr>
          <p:cNvPr id="3" name="Subtitle 2"/>
          <p:cNvSpPr>
            <a:spLocks noGrp="1"/>
          </p:cNvSpPr>
          <p:nvPr>
            <p:ph type="subTitle" idx="1"/>
          </p:nvPr>
        </p:nvSpPr>
        <p:spPr>
          <a:xfrm>
            <a:off x="1143000" y="3856719"/>
            <a:ext cx="6858000" cy="1655762"/>
          </a:xfrm>
        </p:spPr>
        <p:txBody>
          <a:bodyPr>
            <a:normAutofit/>
          </a:bodyPr>
          <a:lstStyle/>
          <a:p>
            <a:r>
              <a:rPr lang="en-US" dirty="0" smtClean="0"/>
              <a:t>Annie Bentz</a:t>
            </a:r>
          </a:p>
          <a:p>
            <a:r>
              <a:rPr lang="en-US" dirty="0" smtClean="0"/>
              <a:t>Ron Bramhall</a:t>
            </a:r>
          </a:p>
          <a:p>
            <a:r>
              <a:rPr lang="en-US" dirty="0" smtClean="0"/>
              <a:t>Moira Kiltie</a:t>
            </a:r>
          </a:p>
          <a:p>
            <a:endParaRPr lang="en-US" dirty="0"/>
          </a:p>
        </p:txBody>
      </p:sp>
      <p:pic>
        <p:nvPicPr>
          <p:cNvPr id="5" name="Picture 4"/>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0"/>
            <a:ext cx="9144000" cy="775607"/>
          </a:xfrm>
          <a:prstGeom prst="rect">
            <a:avLst/>
          </a:prstGeom>
        </p:spPr>
      </p:pic>
      <p:sp>
        <p:nvSpPr>
          <p:cNvPr id="7" name="Rectangle 6"/>
          <p:cNvSpPr/>
          <p:nvPr/>
        </p:nvSpPr>
        <p:spPr>
          <a:xfrm>
            <a:off x="0" y="6018415"/>
            <a:ext cx="9144000" cy="839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Research and Innovation: </a:t>
            </a:r>
            <a:r>
              <a:rPr lang="en-US" sz="2400" dirty="0" smtClean="0"/>
              <a:t>research.uoregon.edu</a:t>
            </a:r>
            <a:endParaRPr lang="en-US" sz="2400" dirty="0"/>
          </a:p>
        </p:txBody>
      </p:sp>
    </p:spTree>
    <p:extLst>
      <p:ext uri="{BB962C8B-B14F-4D97-AF65-F5344CB8AC3E}">
        <p14:creationId xmlns:p14="http://schemas.microsoft.com/office/powerpoint/2010/main" val="1981126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222998" y="325952"/>
            <a:ext cx="8581898" cy="584775"/>
          </a:xfrm>
          <a:prstGeom prst="rect">
            <a:avLst/>
          </a:prstGeom>
          <a:noFill/>
        </p:spPr>
        <p:txBody>
          <a:bodyPr wrap="square" rtlCol="0">
            <a:spAutoFit/>
          </a:bodyPr>
          <a:lstStyle/>
          <a:p>
            <a:r>
              <a:rPr lang="en-US" sz="3200" b="1" dirty="0" smtClean="0">
                <a:solidFill>
                  <a:schemeClr val="accent2"/>
                </a:solidFill>
                <a:latin typeface="KievitPro-Regular" charset="0"/>
                <a:ea typeface="KievitPro-Regular" charset="0"/>
                <a:cs typeface="KievitPro-Regular" charset="0"/>
              </a:rPr>
              <a:t>CBA Requirements – Reviews for </a:t>
            </a:r>
            <a:r>
              <a:rPr lang="en-US" sz="3200" b="1" u="sng" dirty="0" smtClean="0">
                <a:solidFill>
                  <a:schemeClr val="accent2"/>
                </a:solidFill>
                <a:latin typeface="KievitPro-Regular" charset="0"/>
                <a:ea typeface="KievitPro-Regular" charset="0"/>
                <a:cs typeface="KievitPro-Regular" charset="0"/>
              </a:rPr>
              <a:t>Promotion</a:t>
            </a:r>
            <a:endParaRPr lang="en-US" sz="3200" b="1" u="sng"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222998" y="1335858"/>
            <a:ext cx="8595089" cy="4893647"/>
          </a:xfrm>
          <a:prstGeom prst="rect">
            <a:avLst/>
          </a:prstGeom>
          <a:noFill/>
        </p:spPr>
        <p:txBody>
          <a:bodyPr wrap="square" rtlCol="0">
            <a:spAutoFit/>
          </a:bodyPr>
          <a:lstStyle/>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More extensive review designed to determine if NTTF member has met the standards for promotion established by the unit.</a:t>
            </a:r>
          </a:p>
          <a:p>
            <a:pPr marL="514350" indent="-514350">
              <a:buFont typeface="Wingdings" charset="2"/>
              <a:buChar char="§"/>
            </a:pPr>
            <a:endParaRPr lang="en-US" sz="24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Involves several layers of review:  promotion review committee, department head, dean, provost</a:t>
            </a:r>
          </a:p>
          <a:p>
            <a:pPr marL="514350" indent="-514350">
              <a:buFont typeface="Wingdings" charset="2"/>
              <a:buChar char="§"/>
            </a:pPr>
            <a:endParaRPr lang="en-US" sz="24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Review covers teaching, service, scholarship, professional activities…all are “if applicable”, as determined by NTTF job description and workload components.</a:t>
            </a:r>
          </a:p>
          <a:p>
            <a:pPr marL="514350" indent="-514350">
              <a:buFont typeface="Wingdings" charset="2"/>
              <a:buChar char="§"/>
            </a:pPr>
            <a:endParaRPr lang="en-US" sz="24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If promotion review is in same year as contract renewal review, can do one review.  However, decision on whether to promote and decision on whether to renew are </a:t>
            </a:r>
            <a:r>
              <a:rPr lang="en-US" sz="2400" i="1" dirty="0" smtClean="0">
                <a:solidFill>
                  <a:schemeClr val="tx2">
                    <a:lumMod val="50000"/>
                  </a:schemeClr>
                </a:solidFill>
                <a:latin typeface="KievitPro-Regular" charset="0"/>
                <a:ea typeface="KievitPro-Regular" charset="0"/>
                <a:cs typeface="KievitPro-Regular" charset="0"/>
              </a:rPr>
              <a:t>separate</a:t>
            </a:r>
            <a:r>
              <a:rPr lang="en-US" sz="2400" dirty="0" smtClean="0">
                <a:solidFill>
                  <a:schemeClr val="tx2">
                    <a:lumMod val="50000"/>
                  </a:schemeClr>
                </a:solidFill>
                <a:latin typeface="KievitPro-Regular" charset="0"/>
                <a:ea typeface="KievitPro-Regular" charset="0"/>
                <a:cs typeface="KievitPro-Regular" charset="0"/>
              </a:rPr>
              <a:t> decisions. </a:t>
            </a:r>
          </a:p>
        </p:txBody>
      </p:sp>
    </p:spTree>
    <p:extLst>
      <p:ext uri="{BB962C8B-B14F-4D97-AF65-F5344CB8AC3E}">
        <p14:creationId xmlns:p14="http://schemas.microsoft.com/office/powerpoint/2010/main" val="11450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5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20786" y="259450"/>
            <a:ext cx="8293556" cy="646331"/>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Practical Considerations in Reviews</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602528" y="1293624"/>
            <a:ext cx="7930072" cy="5632310"/>
          </a:xfrm>
          <a:prstGeom prst="rect">
            <a:avLst/>
          </a:prstGeom>
          <a:noFill/>
        </p:spPr>
        <p:txBody>
          <a:bodyPr wrap="square" rtlCol="0">
            <a:spAutoFit/>
          </a:bodyPr>
          <a:lstStyle/>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Avoid references to “young” or “old.”</a:t>
            </a:r>
          </a:p>
          <a:p>
            <a:pPr marL="971550" lvl="1"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OK to say, “new to field;” “long-standing faculty member.”</a:t>
            </a:r>
          </a:p>
          <a:p>
            <a:pPr lvl="1"/>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OFLA/FMLA: Do not connect to performance</a:t>
            </a:r>
          </a:p>
          <a:p>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Grievance: Do not connect to performance</a:t>
            </a:r>
          </a:p>
          <a:p>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Keep review within appropriate timeframe (since last review)</a:t>
            </a:r>
          </a:p>
          <a:p>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Stay away from topics related to family or personal life</a:t>
            </a:r>
          </a:p>
          <a:p>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Know and follow your department policy</a:t>
            </a:r>
          </a:p>
        </p:txBody>
      </p:sp>
    </p:spTree>
    <p:extLst>
      <p:ext uri="{BB962C8B-B14F-4D97-AF65-F5344CB8AC3E}">
        <p14:creationId xmlns:p14="http://schemas.microsoft.com/office/powerpoint/2010/main" val="1577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5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25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25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25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Culture of Ongoing Feedback</a:t>
            </a:r>
            <a:endParaRPr lang="en-US" dirty="0"/>
          </a:p>
        </p:txBody>
      </p:sp>
      <p:sp>
        <p:nvSpPr>
          <p:cNvPr id="3" name="Text Placeholder 2"/>
          <p:cNvSpPr>
            <a:spLocks noGrp="1"/>
          </p:cNvSpPr>
          <p:nvPr>
            <p:ph type="body" idx="1"/>
          </p:nvPr>
        </p:nvSpPr>
        <p:spPr/>
        <p:txBody>
          <a:bodyPr/>
          <a:lstStyle/>
          <a:p>
            <a:r>
              <a:rPr lang="en-US" dirty="0" smtClean="0"/>
              <a:t>Performance Management v. Performance Review</a:t>
            </a:r>
            <a:endParaRPr lang="en-US" dirty="0"/>
          </a:p>
        </p:txBody>
      </p:sp>
      <p:cxnSp>
        <p:nvCxnSpPr>
          <p:cNvPr id="4" name="Straight Connector 3"/>
          <p:cNvCxnSpPr/>
          <p:nvPr/>
        </p:nvCxnSpPr>
        <p:spPr>
          <a:xfrm>
            <a:off x="623888" y="4562476"/>
            <a:ext cx="7451476" cy="269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543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41284246"/>
              </p:ext>
            </p:extLst>
          </p:nvPr>
        </p:nvGraphicFramePr>
        <p:xfrm>
          <a:off x="1564396" y="738586"/>
          <a:ext cx="8857559" cy="5487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49190" y="418027"/>
            <a:ext cx="4119949" cy="1200329"/>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Performance Management Cycle</a:t>
            </a:r>
            <a:endParaRPr lang="en-US" sz="3600" b="1" dirty="0">
              <a:solidFill>
                <a:schemeClr val="accent2"/>
              </a:solidFill>
              <a:latin typeface="KievitPro-Regular" charset="0"/>
              <a:ea typeface="KievitPro-Regular" charset="0"/>
              <a:cs typeface="KievitPro-Regular" charset="0"/>
            </a:endParaRPr>
          </a:p>
        </p:txBody>
      </p:sp>
      <p:sp>
        <p:nvSpPr>
          <p:cNvPr id="5" name="Rectangle 4"/>
          <p:cNvSpPr/>
          <p:nvPr/>
        </p:nvSpPr>
        <p:spPr>
          <a:xfrm>
            <a:off x="428034" y="4748270"/>
            <a:ext cx="4199050" cy="1477328"/>
          </a:xfrm>
          <a:prstGeom prst="rect">
            <a:avLst/>
          </a:prstGeom>
        </p:spPr>
        <p:txBody>
          <a:bodyPr wrap="square">
            <a:spAutoFit/>
          </a:bodyPr>
          <a:lstStyle/>
          <a:p>
            <a:r>
              <a:rPr lang="en-US" smtClean="0">
                <a:solidFill>
                  <a:schemeClr val="tx2">
                    <a:lumMod val="50000"/>
                  </a:schemeClr>
                </a:solidFill>
                <a:latin typeface="KievitPro-Regular" charset="0"/>
                <a:ea typeface="KievitPro-Regular" charset="0"/>
                <a:cs typeface="KievitPro-Regular" charset="0"/>
              </a:rPr>
              <a:t>“Reviews </a:t>
            </a:r>
            <a:r>
              <a:rPr lang="en-US" dirty="0">
                <a:solidFill>
                  <a:schemeClr val="tx2">
                    <a:lumMod val="50000"/>
                  </a:schemeClr>
                </a:solidFill>
                <a:latin typeface="KievitPro-Regular" charset="0"/>
                <a:ea typeface="KievitPro-Regular" charset="0"/>
                <a:cs typeface="KievitPro-Regular" charset="0"/>
              </a:rPr>
              <a:t>should be designed to help the NTTF bargaining unit members grow as scholars, researchers and educators, identify areas of strength and identify areas that need </a:t>
            </a:r>
            <a:r>
              <a:rPr lang="en-US">
                <a:solidFill>
                  <a:schemeClr val="tx2">
                    <a:lumMod val="50000"/>
                  </a:schemeClr>
                </a:solidFill>
                <a:latin typeface="KievitPro-Regular" charset="0"/>
                <a:ea typeface="KievitPro-Regular" charset="0"/>
                <a:cs typeface="KievitPro-Regular" charset="0"/>
              </a:rPr>
              <a:t>improvement</a:t>
            </a:r>
            <a:r>
              <a:rPr lang="en-US" smtClean="0">
                <a:solidFill>
                  <a:schemeClr val="tx2">
                    <a:lumMod val="50000"/>
                  </a:schemeClr>
                </a:solidFill>
                <a:latin typeface="KievitPro-Regular" charset="0"/>
                <a:ea typeface="KievitPro-Regular" charset="0"/>
                <a:cs typeface="KievitPro-Regular" charset="0"/>
              </a:rPr>
              <a:t>.”</a:t>
            </a:r>
            <a:endParaRPr lang="en-US" dirty="0"/>
          </a:p>
        </p:txBody>
      </p:sp>
    </p:spTree>
    <p:extLst>
      <p:ext uri="{BB962C8B-B14F-4D97-AF65-F5344CB8AC3E}">
        <p14:creationId xmlns:p14="http://schemas.microsoft.com/office/powerpoint/2010/main" val="397262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58510" y="208707"/>
            <a:ext cx="8685490" cy="523220"/>
          </a:xfrm>
          <a:prstGeom prst="rect">
            <a:avLst/>
          </a:prstGeom>
          <a:noFill/>
        </p:spPr>
        <p:txBody>
          <a:bodyPr wrap="square" rtlCol="0">
            <a:spAutoFit/>
          </a:bodyPr>
          <a:lstStyle/>
          <a:p>
            <a:r>
              <a:rPr lang="en-US" sz="2800" b="1" dirty="0" smtClean="0">
                <a:solidFill>
                  <a:schemeClr val="accent2"/>
                </a:solidFill>
                <a:latin typeface="KievitPro-Regular" charset="0"/>
                <a:ea typeface="KievitPro-Regular" charset="0"/>
                <a:cs typeface="KievitPro-Regular" charset="0"/>
              </a:rPr>
              <a:t>Performance Management – Drivers of Performance</a:t>
            </a:r>
            <a:endParaRPr lang="en-US" sz="2800" b="1" dirty="0">
              <a:solidFill>
                <a:schemeClr val="accent2"/>
              </a:solidFill>
              <a:latin typeface="KievitPro-Regular" charset="0"/>
              <a:ea typeface="KievitPro-Regular" charset="0"/>
              <a:cs typeface="KievitPro-Regular" charset="0"/>
            </a:endParaRPr>
          </a:p>
        </p:txBody>
      </p:sp>
      <p:graphicFrame>
        <p:nvGraphicFramePr>
          <p:cNvPr id="4" name="Diagram 3"/>
          <p:cNvGraphicFramePr/>
          <p:nvPr>
            <p:extLst>
              <p:ext uri="{D42A27DB-BD31-4B8C-83A1-F6EECF244321}">
                <p14:modId xmlns:p14="http://schemas.microsoft.com/office/powerpoint/2010/main" val="3481836032"/>
              </p:ext>
            </p:extLst>
          </p:nvPr>
        </p:nvGraphicFramePr>
        <p:xfrm>
          <a:off x="1150999" y="1220729"/>
          <a:ext cx="7300511" cy="49927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55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321061" y="263791"/>
            <a:ext cx="8685490" cy="523220"/>
          </a:xfrm>
          <a:prstGeom prst="rect">
            <a:avLst/>
          </a:prstGeom>
          <a:noFill/>
        </p:spPr>
        <p:txBody>
          <a:bodyPr wrap="square" rtlCol="0">
            <a:spAutoFit/>
          </a:bodyPr>
          <a:lstStyle/>
          <a:p>
            <a:r>
              <a:rPr lang="en-US" sz="2800" b="1" dirty="0" smtClean="0">
                <a:solidFill>
                  <a:schemeClr val="accent2"/>
                </a:solidFill>
                <a:latin typeface="KievitPro-Regular" charset="0"/>
                <a:ea typeface="KievitPro-Regular" charset="0"/>
                <a:cs typeface="KievitPro-Regular" charset="0"/>
              </a:rPr>
              <a:t>Performance Management – an ongoing conversation</a:t>
            </a:r>
            <a:endParaRPr lang="en-US" sz="2800" b="1" dirty="0">
              <a:solidFill>
                <a:schemeClr val="accent2"/>
              </a:solidFill>
              <a:latin typeface="KievitPro-Regular" charset="0"/>
              <a:ea typeface="KievitPro-Regular" charset="0"/>
              <a:cs typeface="KievitPro-Regular" charset="0"/>
            </a:endParaRPr>
          </a:p>
        </p:txBody>
      </p:sp>
      <p:graphicFrame>
        <p:nvGraphicFramePr>
          <p:cNvPr id="4" name="Diagram 3"/>
          <p:cNvGraphicFramePr/>
          <p:nvPr>
            <p:extLst>
              <p:ext uri="{D42A27DB-BD31-4B8C-83A1-F6EECF244321}">
                <p14:modId xmlns:p14="http://schemas.microsoft.com/office/powerpoint/2010/main" val="4124858922"/>
              </p:ext>
            </p:extLst>
          </p:nvPr>
        </p:nvGraphicFramePr>
        <p:xfrm>
          <a:off x="165253" y="919214"/>
          <a:ext cx="8841298" cy="543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0" y="2164681"/>
            <a:ext cx="1827228" cy="646331"/>
          </a:xfrm>
          <a:prstGeom prst="rect">
            <a:avLst/>
          </a:prstGeom>
        </p:spPr>
        <p:txBody>
          <a:bodyPr wrap="square">
            <a:spAutoFit/>
          </a:bodyPr>
          <a:lstStyle/>
          <a:p>
            <a:pPr lvl="0" algn="ctr"/>
            <a:r>
              <a:rPr lang="en-US" smtClean="0"/>
              <a:t>Expectations and Standards</a:t>
            </a:r>
            <a:endParaRPr lang="en-US" dirty="0"/>
          </a:p>
        </p:txBody>
      </p:sp>
      <p:sp>
        <p:nvSpPr>
          <p:cNvPr id="7" name="Rectangle 6"/>
          <p:cNvSpPr/>
          <p:nvPr/>
        </p:nvSpPr>
        <p:spPr>
          <a:xfrm>
            <a:off x="7179323" y="4421303"/>
            <a:ext cx="1827228" cy="369332"/>
          </a:xfrm>
          <a:prstGeom prst="rect">
            <a:avLst/>
          </a:prstGeom>
        </p:spPr>
        <p:txBody>
          <a:bodyPr wrap="square">
            <a:spAutoFit/>
          </a:bodyPr>
          <a:lstStyle/>
          <a:p>
            <a:pPr lvl="0" algn="ctr"/>
            <a:r>
              <a:rPr lang="en-US" dirty="0" smtClean="0"/>
              <a:t>No Surprises</a:t>
            </a:r>
            <a:endParaRPr lang="en-US" dirty="0"/>
          </a:p>
        </p:txBody>
      </p:sp>
      <p:sp>
        <p:nvSpPr>
          <p:cNvPr id="10" name="Arc 9"/>
          <p:cNvSpPr/>
          <p:nvPr/>
        </p:nvSpPr>
        <p:spPr>
          <a:xfrm rot="9929269">
            <a:off x="1043973" y="1870706"/>
            <a:ext cx="7566738" cy="4122745"/>
          </a:xfrm>
          <a:prstGeom prst="arc">
            <a:avLst>
              <a:gd name="adj1" fmla="val 12652933"/>
              <a:gd name="adj2" fmla="val 337447"/>
            </a:avLst>
          </a:prstGeom>
          <a:ln w="25400">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ectangle 11"/>
          <p:cNvSpPr/>
          <p:nvPr/>
        </p:nvSpPr>
        <p:spPr>
          <a:xfrm>
            <a:off x="2244268" y="5322085"/>
            <a:ext cx="3064332" cy="646331"/>
          </a:xfrm>
          <a:prstGeom prst="rect">
            <a:avLst/>
          </a:prstGeom>
        </p:spPr>
        <p:txBody>
          <a:bodyPr wrap="square">
            <a:spAutoFit/>
          </a:bodyPr>
          <a:lstStyle/>
          <a:p>
            <a:pPr lvl="0" algn="ctr"/>
            <a:r>
              <a:rPr lang="en-US" dirty="0" smtClean="0"/>
              <a:t>Clarify expectations, set goals and </a:t>
            </a:r>
            <a:r>
              <a:rPr lang="en-US" smtClean="0"/>
              <a:t>plan for needed support.</a:t>
            </a:r>
            <a:endParaRPr lang="en-US" dirty="0"/>
          </a:p>
        </p:txBody>
      </p:sp>
    </p:spTree>
    <p:extLst>
      <p:ext uri="{BB962C8B-B14F-4D97-AF65-F5344CB8AC3E}">
        <p14:creationId xmlns:p14="http://schemas.microsoft.com/office/powerpoint/2010/main" val="196141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P spid="10"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58510" y="208707"/>
            <a:ext cx="8685490" cy="523220"/>
          </a:xfrm>
          <a:prstGeom prst="rect">
            <a:avLst/>
          </a:prstGeom>
          <a:noFill/>
        </p:spPr>
        <p:txBody>
          <a:bodyPr wrap="square" rtlCol="0">
            <a:spAutoFit/>
          </a:bodyPr>
          <a:lstStyle/>
          <a:p>
            <a:r>
              <a:rPr lang="en-US" sz="2800" b="1" dirty="0" smtClean="0">
                <a:solidFill>
                  <a:schemeClr val="accent2"/>
                </a:solidFill>
                <a:latin typeface="KievitPro-Regular" charset="0"/>
                <a:ea typeface="KievitPro-Regular" charset="0"/>
                <a:cs typeface="KievitPro-Regular" charset="0"/>
              </a:rPr>
              <a:t>Performance Management – an ongoing conversation</a:t>
            </a:r>
            <a:endParaRPr lang="en-US" sz="2800" b="1" dirty="0">
              <a:solidFill>
                <a:schemeClr val="accent2"/>
              </a:solidFill>
              <a:latin typeface="KievitPro-Regular" charset="0"/>
              <a:ea typeface="KievitPro-Regular" charset="0"/>
              <a:cs typeface="KievitPro-Regular" charset="0"/>
            </a:endParaRPr>
          </a:p>
        </p:txBody>
      </p:sp>
      <p:graphicFrame>
        <p:nvGraphicFramePr>
          <p:cNvPr id="2" name="Diagram 1"/>
          <p:cNvGraphicFramePr/>
          <p:nvPr>
            <p:extLst>
              <p:ext uri="{D42A27DB-BD31-4B8C-83A1-F6EECF244321}">
                <p14:modId xmlns:p14="http://schemas.microsoft.com/office/powerpoint/2010/main" val="385919339"/>
              </p:ext>
            </p:extLst>
          </p:nvPr>
        </p:nvGraphicFramePr>
        <p:xfrm>
          <a:off x="-793215" y="870332"/>
          <a:ext cx="9760943" cy="5662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5218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Forthright Peer Evaluations</a:t>
            </a:r>
            <a:endParaRPr lang="en-US" dirty="0"/>
          </a:p>
        </p:txBody>
      </p:sp>
      <p:sp>
        <p:nvSpPr>
          <p:cNvPr id="3" name="Content Placeholder 2"/>
          <p:cNvSpPr>
            <a:spLocks noGrp="1"/>
          </p:cNvSpPr>
          <p:nvPr>
            <p:ph idx="1"/>
          </p:nvPr>
        </p:nvSpPr>
        <p:spPr/>
        <p:txBody>
          <a:bodyPr/>
          <a:lstStyle/>
          <a:p>
            <a:r>
              <a:rPr lang="en-US" dirty="0" smtClean="0">
                <a:latin typeface="KievitPro-Regular" charset="0"/>
                <a:ea typeface="KievitPro-Regular" charset="0"/>
                <a:cs typeface="KievitPro-Regular" charset="0"/>
              </a:rPr>
              <a:t>Depend on a culture of constructive feedback</a:t>
            </a:r>
          </a:p>
          <a:p>
            <a:pPr marL="0" indent="0">
              <a:buNone/>
            </a:pPr>
            <a:endParaRPr lang="en-US" dirty="0">
              <a:latin typeface="KievitPro-Regular" charset="0"/>
              <a:ea typeface="KievitPro-Regular" charset="0"/>
              <a:cs typeface="KievitPro-Regular" charset="0"/>
            </a:endParaRPr>
          </a:p>
          <a:p>
            <a:r>
              <a:rPr lang="en-US" dirty="0" smtClean="0">
                <a:latin typeface="KievitPro-Regular" charset="0"/>
                <a:ea typeface="KievitPro-Regular" charset="0"/>
                <a:cs typeface="KievitPro-Regular" charset="0"/>
              </a:rPr>
              <a:t>Constructive (not punitive) responses to problems in reviews (except in cases of problems that need immediate attention)</a:t>
            </a:r>
          </a:p>
        </p:txBody>
      </p:sp>
    </p:spTree>
    <p:extLst>
      <p:ext uri="{BB962C8B-B14F-4D97-AF65-F5344CB8AC3E}">
        <p14:creationId xmlns:p14="http://schemas.microsoft.com/office/powerpoint/2010/main" val="2744508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Conversations</a:t>
            </a:r>
            <a:endParaRPr lang="en-US" dirty="0"/>
          </a:p>
        </p:txBody>
      </p:sp>
      <p:sp>
        <p:nvSpPr>
          <p:cNvPr id="3" name="Text Placeholder 2"/>
          <p:cNvSpPr>
            <a:spLocks noGrp="1"/>
          </p:cNvSpPr>
          <p:nvPr>
            <p:ph type="body" idx="1"/>
          </p:nvPr>
        </p:nvSpPr>
        <p:spPr/>
        <p:txBody>
          <a:bodyPr/>
          <a:lstStyle/>
          <a:p>
            <a:r>
              <a:rPr lang="en-US" dirty="0" smtClean="0"/>
              <a:t>Communicating about Performance</a:t>
            </a:r>
            <a:endParaRPr lang="en-US" dirty="0"/>
          </a:p>
        </p:txBody>
      </p:sp>
      <p:cxnSp>
        <p:nvCxnSpPr>
          <p:cNvPr id="4" name="Straight Connector 3"/>
          <p:cNvCxnSpPr/>
          <p:nvPr/>
        </p:nvCxnSpPr>
        <p:spPr>
          <a:xfrm>
            <a:off x="623888" y="4562476"/>
            <a:ext cx="7451476" cy="269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800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20786" y="259450"/>
            <a:ext cx="7930195" cy="646331"/>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Difficult Conversations</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548911" y="1767350"/>
            <a:ext cx="7930072" cy="3662541"/>
          </a:xfrm>
          <a:prstGeom prst="rect">
            <a:avLst/>
          </a:prstGeom>
          <a:noFill/>
        </p:spPr>
        <p:txBody>
          <a:bodyPr wrap="square" rtlCol="0">
            <a:spAutoFit/>
          </a:bodyPr>
          <a:lstStyle/>
          <a:p>
            <a:r>
              <a:rPr lang="en-US" sz="3200" dirty="0" smtClean="0">
                <a:solidFill>
                  <a:schemeClr val="tx2">
                    <a:lumMod val="50000"/>
                  </a:schemeClr>
                </a:solidFill>
                <a:latin typeface="KievitPro-Regular" charset="0"/>
                <a:ea typeface="KievitPro-Regular" charset="0"/>
                <a:cs typeface="KievitPro-Regular" charset="0"/>
              </a:rPr>
              <a:t>What makes conversations difficult in a performance review?</a:t>
            </a:r>
          </a:p>
          <a:p>
            <a:endParaRPr lang="en-US" sz="3200" dirty="0" smtClean="0">
              <a:solidFill>
                <a:schemeClr val="tx2">
                  <a:lumMod val="50000"/>
                </a:schemeClr>
              </a:solidFill>
              <a:latin typeface="KievitPro-Regular" charset="0"/>
              <a:ea typeface="KievitPro-Regular" charset="0"/>
              <a:cs typeface="KievitPro-Regular" charset="0"/>
            </a:endParaRPr>
          </a:p>
          <a:p>
            <a:pPr marL="971550" lvl="1" indent="-514350">
              <a:buFont typeface="Wingdings" charset="2"/>
              <a:buChar char="§"/>
            </a:pPr>
            <a:r>
              <a:rPr lang="en-US" sz="3200" dirty="0" smtClean="0">
                <a:solidFill>
                  <a:schemeClr val="tx2">
                    <a:lumMod val="50000"/>
                  </a:schemeClr>
                </a:solidFill>
                <a:latin typeface="KievitPro-Regular" charset="0"/>
                <a:ea typeface="KievitPro-Regular" charset="0"/>
                <a:cs typeface="KievitPro-Regular" charset="0"/>
              </a:rPr>
              <a:t>Giving critical feedback</a:t>
            </a:r>
          </a:p>
          <a:p>
            <a:pPr lvl="1"/>
            <a:endParaRPr lang="en-US" sz="3200" dirty="0" smtClean="0">
              <a:solidFill>
                <a:schemeClr val="tx2">
                  <a:lumMod val="50000"/>
                </a:schemeClr>
              </a:solidFill>
              <a:latin typeface="KievitPro-Regular" charset="0"/>
              <a:ea typeface="KievitPro-Regular" charset="0"/>
              <a:cs typeface="KievitPro-Regular" charset="0"/>
            </a:endParaRPr>
          </a:p>
          <a:p>
            <a:pPr marL="971550" lvl="1" indent="-514350">
              <a:buFont typeface="Wingdings" charset="2"/>
              <a:buChar char="§"/>
            </a:pPr>
            <a:r>
              <a:rPr lang="en-US" sz="3200" dirty="0" smtClean="0">
                <a:solidFill>
                  <a:schemeClr val="tx2">
                    <a:lumMod val="50000"/>
                  </a:schemeClr>
                </a:solidFill>
                <a:latin typeface="KievitPro-Regular" charset="0"/>
                <a:ea typeface="KievitPro-Regular" charset="0"/>
                <a:cs typeface="KievitPro-Regular" charset="0"/>
              </a:rPr>
              <a:t>Concerns about their response</a:t>
            </a:r>
          </a:p>
          <a:p>
            <a:pPr marL="971550" lvl="1" indent="-514350">
              <a:buFont typeface="Wingdings" charset="2"/>
              <a:buChar char="§"/>
            </a:pPr>
            <a:endParaRPr lang="en-US" sz="2000" dirty="0" smtClean="0">
              <a:solidFill>
                <a:schemeClr val="tx2">
                  <a:lumMod val="50000"/>
                </a:schemeClr>
              </a:solidFill>
              <a:latin typeface="KievitPro-Regular" charset="0"/>
              <a:ea typeface="KievitPro-Regular" charset="0"/>
              <a:cs typeface="KievitPro-Regular" charset="0"/>
            </a:endParaRPr>
          </a:p>
          <a:p>
            <a:pPr marL="971550" lvl="1" indent="-514350">
              <a:buFont typeface="Wingdings" charset="2"/>
              <a:buChar char="§"/>
            </a:pPr>
            <a:endParaRPr lang="en-US" sz="2000" dirty="0" smtClean="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61393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0786" y="388418"/>
            <a:ext cx="3819441" cy="646331"/>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Lunch Discussion</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548910" y="1592783"/>
            <a:ext cx="7802071" cy="3539430"/>
          </a:xfrm>
          <a:prstGeom prst="rect">
            <a:avLst/>
          </a:prstGeom>
          <a:noFill/>
        </p:spPr>
        <p:txBody>
          <a:bodyPr wrap="square" rtlCol="0">
            <a:spAutoFit/>
          </a:bodyPr>
          <a:lstStyle/>
          <a:p>
            <a:r>
              <a:rPr lang="en-US" sz="3200" dirty="0" smtClean="0">
                <a:solidFill>
                  <a:schemeClr val="tx2">
                    <a:lumMod val="50000"/>
                  </a:schemeClr>
                </a:solidFill>
                <a:latin typeface="KievitPro-Regular" charset="0"/>
                <a:ea typeface="KievitPro-Regular" charset="0"/>
                <a:cs typeface="KievitPro-Regular" charset="0"/>
              </a:rPr>
              <a:t>At your table, please discuss the following questions:</a:t>
            </a:r>
          </a:p>
          <a:p>
            <a:endParaRPr lang="en-US" sz="3200" dirty="0">
              <a:solidFill>
                <a:schemeClr val="tx2">
                  <a:lumMod val="50000"/>
                </a:schemeClr>
              </a:solidFill>
              <a:latin typeface="KievitPro-Regular" charset="0"/>
              <a:ea typeface="KievitPro-Regular" charset="0"/>
              <a:cs typeface="KievitPro-Regular" charset="0"/>
            </a:endParaRPr>
          </a:p>
          <a:p>
            <a:pPr marL="514350" indent="-514350">
              <a:buAutoNum type="arabicPeriod"/>
            </a:pPr>
            <a:r>
              <a:rPr lang="en-US" sz="3200" dirty="0" smtClean="0">
                <a:solidFill>
                  <a:schemeClr val="tx2">
                    <a:lumMod val="50000"/>
                  </a:schemeClr>
                </a:solidFill>
                <a:latin typeface="KievitPro-Regular" charset="0"/>
                <a:ea typeface="KievitPro-Regular" charset="0"/>
                <a:cs typeface="KievitPro-Regular" charset="0"/>
              </a:rPr>
              <a:t>How do you currently approach NTTF performance management?</a:t>
            </a:r>
          </a:p>
          <a:p>
            <a:pPr marL="514350" indent="-514350">
              <a:buAutoNum type="arabicPeriod"/>
            </a:pPr>
            <a:r>
              <a:rPr lang="en-US" sz="3200" dirty="0" smtClean="0">
                <a:solidFill>
                  <a:schemeClr val="tx2">
                    <a:lumMod val="50000"/>
                  </a:schemeClr>
                </a:solidFill>
                <a:latin typeface="KievitPro-Regular" charset="0"/>
                <a:ea typeface="KievitPro-Regular" charset="0"/>
                <a:cs typeface="KievitPro-Regular" charset="0"/>
              </a:rPr>
              <a:t>What has worked well?</a:t>
            </a:r>
          </a:p>
          <a:p>
            <a:pPr marL="514350" indent="-514350">
              <a:buAutoNum type="arabicPeriod"/>
            </a:pPr>
            <a:r>
              <a:rPr lang="en-US" sz="3200" dirty="0" smtClean="0">
                <a:solidFill>
                  <a:schemeClr val="tx2">
                    <a:lumMod val="50000"/>
                  </a:schemeClr>
                </a:solidFill>
                <a:latin typeface="KievitPro-Regular" charset="0"/>
                <a:ea typeface="KievitPro-Regular" charset="0"/>
                <a:cs typeface="KievitPro-Regular" charset="0"/>
              </a:rPr>
              <a:t>What is particularly challenging?</a:t>
            </a:r>
            <a:endParaRPr lang="en-US" sz="3200" dirty="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147589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79780"/>
          </a:xfrm>
        </p:spPr>
        <p:txBody>
          <a:bodyPr>
            <a:normAutofit/>
          </a:bodyPr>
          <a:lstStyle/>
          <a:p>
            <a:r>
              <a:rPr lang="en-US" sz="3300" dirty="0" smtClean="0"/>
              <a:t>Avoidance </a:t>
            </a:r>
            <a:r>
              <a:rPr lang="en-US" sz="3300" dirty="0" smtClean="0">
                <a:sym typeface="Wingdings" panose="05000000000000000000" pitchFamily="2" charset="2"/>
              </a:rPr>
              <a:t> Feedback &amp; Accountability</a:t>
            </a:r>
            <a:endParaRPr lang="en-US" sz="3300" dirty="0"/>
          </a:p>
        </p:txBody>
      </p:sp>
      <p:sp>
        <p:nvSpPr>
          <p:cNvPr id="3" name="Content Placeholder 2"/>
          <p:cNvSpPr>
            <a:spLocks noGrp="1"/>
          </p:cNvSpPr>
          <p:nvPr>
            <p:ph idx="1"/>
          </p:nvPr>
        </p:nvSpPr>
        <p:spPr>
          <a:xfrm>
            <a:off x="628650" y="1520575"/>
            <a:ext cx="7886700" cy="4656388"/>
          </a:xfrm>
        </p:spPr>
        <p:txBody>
          <a:bodyPr>
            <a:normAutofit/>
          </a:bodyPr>
          <a:lstStyle/>
          <a:p>
            <a:pPr marL="0" indent="0">
              <a:buNone/>
            </a:pPr>
            <a:r>
              <a:rPr lang="en-US" dirty="0" smtClean="0"/>
              <a:t>Why do we tend to avoid difficult conversations?</a:t>
            </a:r>
          </a:p>
          <a:p>
            <a:pPr marL="0" indent="0">
              <a:buNone/>
            </a:pPr>
            <a:endParaRPr lang="en-US" sz="1000" dirty="0" smtClean="0"/>
          </a:p>
          <a:p>
            <a:pPr lvl="1"/>
            <a:r>
              <a:rPr lang="en-US" dirty="0" smtClean="0"/>
              <a:t>Increase rather than solve problems</a:t>
            </a:r>
          </a:p>
          <a:p>
            <a:pPr lvl="1">
              <a:buFontTx/>
              <a:buChar char="-"/>
            </a:pPr>
            <a:r>
              <a:rPr lang="en-US" sz="2000" i="1" dirty="0" smtClean="0"/>
              <a:t>In the long run will save time, energy, relationships, resources</a:t>
            </a:r>
          </a:p>
          <a:p>
            <a:pPr marL="457200" lvl="1" indent="0">
              <a:buNone/>
            </a:pPr>
            <a:endParaRPr lang="en-US" dirty="0" smtClean="0"/>
          </a:p>
          <a:p>
            <a:pPr lvl="1"/>
            <a:r>
              <a:rPr lang="en-US" dirty="0" smtClean="0"/>
              <a:t>Don’t have the skills to do it well</a:t>
            </a:r>
          </a:p>
          <a:p>
            <a:pPr lvl="1">
              <a:buFontTx/>
              <a:buChar char="-"/>
            </a:pPr>
            <a:r>
              <a:rPr lang="en-US" sz="2000" i="1" dirty="0" smtClean="0"/>
              <a:t>Consult!  Practice!  Make notes!  This is an important skill.</a:t>
            </a:r>
          </a:p>
          <a:p>
            <a:pPr marL="457200" lvl="1" indent="0">
              <a:buNone/>
            </a:pPr>
            <a:endParaRPr lang="en-US" dirty="0" smtClean="0"/>
          </a:p>
          <a:p>
            <a:pPr lvl="1"/>
            <a:r>
              <a:rPr lang="en-US" dirty="0" smtClean="0"/>
              <a:t>No one ever identified this as a problem before, so maybe I’m being too [careful/sensitive/serious]</a:t>
            </a:r>
          </a:p>
          <a:p>
            <a:pPr marL="457200" lvl="1" indent="0">
              <a:buNone/>
            </a:pPr>
            <a:r>
              <a:rPr lang="en-US" dirty="0" smtClean="0"/>
              <a:t>- </a:t>
            </a:r>
            <a:r>
              <a:rPr lang="en-US" sz="2000" i="1" dirty="0" smtClean="0"/>
              <a:t>Ask yourself, “What type of culture do I/we want?”</a:t>
            </a:r>
            <a:endParaRPr lang="en-US" sz="2000" i="1" dirty="0"/>
          </a:p>
        </p:txBody>
      </p:sp>
    </p:spTree>
    <p:extLst>
      <p:ext uri="{BB962C8B-B14F-4D97-AF65-F5344CB8AC3E}">
        <p14:creationId xmlns:p14="http://schemas.microsoft.com/office/powerpoint/2010/main" val="167638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at your tables…  (5 min.)</a:t>
            </a:r>
            <a:endParaRPr lang="en-US" dirty="0"/>
          </a:p>
        </p:txBody>
      </p:sp>
      <p:sp>
        <p:nvSpPr>
          <p:cNvPr id="3" name="Content Placeholder 2"/>
          <p:cNvSpPr>
            <a:spLocks noGrp="1"/>
          </p:cNvSpPr>
          <p:nvPr>
            <p:ph idx="1"/>
          </p:nvPr>
        </p:nvSpPr>
        <p:spPr/>
        <p:txBody>
          <a:bodyPr>
            <a:normAutofit/>
          </a:bodyPr>
          <a:lstStyle/>
          <a:p>
            <a:pPr marL="0" indent="0" algn="ctr">
              <a:buNone/>
            </a:pPr>
            <a:r>
              <a:rPr lang="en-US" b="1" u="sng" dirty="0" smtClean="0"/>
              <a:t>What prevents difficult conversations </a:t>
            </a:r>
          </a:p>
          <a:p>
            <a:pPr marL="0" indent="0" algn="ctr">
              <a:buNone/>
            </a:pPr>
            <a:r>
              <a:rPr lang="en-US" b="1" u="sng" dirty="0" smtClean="0"/>
              <a:t>from happening in your unit?</a:t>
            </a:r>
          </a:p>
        </p:txBody>
      </p:sp>
    </p:spTree>
    <p:extLst>
      <p:ext uri="{BB962C8B-B14F-4D97-AF65-F5344CB8AC3E}">
        <p14:creationId xmlns:p14="http://schemas.microsoft.com/office/powerpoint/2010/main" val="3634895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967108"/>
          </a:xfrm>
        </p:spPr>
        <p:txBody>
          <a:bodyPr>
            <a:normAutofit/>
          </a:bodyPr>
          <a:lstStyle/>
          <a:p>
            <a:r>
              <a:rPr lang="en-US" sz="3200" dirty="0" smtClean="0"/>
              <a:t>With performance and/or behavioral concerns, the following is almost always true:</a:t>
            </a:r>
            <a:endParaRPr lang="en-US" sz="3200" dirty="0"/>
          </a:p>
        </p:txBody>
      </p:sp>
      <p:sp>
        <p:nvSpPr>
          <p:cNvPr id="3" name="Content Placeholder 2"/>
          <p:cNvSpPr>
            <a:spLocks noGrp="1"/>
          </p:cNvSpPr>
          <p:nvPr>
            <p:ph idx="1"/>
          </p:nvPr>
        </p:nvSpPr>
        <p:spPr>
          <a:xfrm>
            <a:off x="628650" y="2208944"/>
            <a:ext cx="7886700" cy="3968019"/>
          </a:xfrm>
        </p:spPr>
        <p:txBody>
          <a:bodyPr>
            <a:normAutofit/>
          </a:bodyPr>
          <a:lstStyle/>
          <a:p>
            <a:pPr marL="0" indent="0">
              <a:buNone/>
            </a:pPr>
            <a:r>
              <a:rPr lang="en-US" sz="3200" dirty="0" smtClean="0"/>
              <a:t>The longer you wait to address it, the bigger and more complex the dynamics.</a:t>
            </a:r>
          </a:p>
          <a:p>
            <a:pPr marL="0" indent="0">
              <a:buNone/>
            </a:pPr>
            <a:r>
              <a:rPr lang="en-US" sz="3200" dirty="0" smtClean="0"/>
              <a:t>AND… in the context of the CBA:</a:t>
            </a:r>
          </a:p>
          <a:p>
            <a:pPr marL="0" indent="0">
              <a:buNone/>
            </a:pPr>
            <a:r>
              <a:rPr lang="en-US" sz="3200" dirty="0" smtClean="0"/>
              <a:t>- If there is a need to take contract or disciplinary action, there are standards that need to be met, including notification and documentation of concerns</a:t>
            </a:r>
            <a:endParaRPr lang="en-US" sz="3200" dirty="0"/>
          </a:p>
        </p:txBody>
      </p:sp>
    </p:spTree>
    <p:extLst>
      <p:ext uri="{BB962C8B-B14F-4D97-AF65-F5344CB8AC3E}">
        <p14:creationId xmlns:p14="http://schemas.microsoft.com/office/powerpoint/2010/main" val="1019650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81025"/>
            <a:ext cx="7886700" cy="5595938"/>
          </a:xfrm>
        </p:spPr>
        <p:txBody>
          <a:bodyPr>
            <a:normAutofit/>
          </a:bodyPr>
          <a:lstStyle/>
          <a:p>
            <a:pPr marL="0" indent="0">
              <a:buNone/>
            </a:pPr>
            <a:endParaRPr lang="en-US" dirty="0"/>
          </a:p>
          <a:p>
            <a:pPr marL="0" indent="0">
              <a:buNone/>
            </a:pPr>
            <a:r>
              <a:rPr lang="en-US" b="1" dirty="0" smtClean="0"/>
              <a:t>What do you say to get the review started?</a:t>
            </a:r>
          </a:p>
          <a:p>
            <a:pPr>
              <a:buFontTx/>
              <a:buChar char="-"/>
            </a:pPr>
            <a:r>
              <a:rPr lang="en-US" dirty="0"/>
              <a:t>Set the tone </a:t>
            </a:r>
          </a:p>
          <a:p>
            <a:pPr lvl="1">
              <a:buFontTx/>
              <a:buChar char="-"/>
            </a:pPr>
            <a:r>
              <a:rPr lang="en-US" dirty="0" smtClean="0"/>
              <a:t>Dialogue</a:t>
            </a:r>
          </a:p>
          <a:p>
            <a:pPr lvl="1">
              <a:buFontTx/>
              <a:buChar char="-"/>
            </a:pPr>
            <a:r>
              <a:rPr lang="en-US" dirty="0" smtClean="0"/>
              <a:t>Review the year with an eye towards what went well and areas for improvement</a:t>
            </a:r>
          </a:p>
          <a:p>
            <a:pPr lvl="1">
              <a:buFontTx/>
              <a:buChar char="-"/>
            </a:pPr>
            <a:r>
              <a:rPr lang="en-US" dirty="0" smtClean="0"/>
              <a:t>Identify professional goals for the year</a:t>
            </a:r>
            <a:endParaRPr lang="en-US" dirty="0"/>
          </a:p>
          <a:p>
            <a:pPr>
              <a:buFontTx/>
              <a:buChar char="-"/>
            </a:pPr>
            <a:r>
              <a:rPr lang="en-US" dirty="0" smtClean="0"/>
              <a:t>Review the process</a:t>
            </a:r>
          </a:p>
          <a:p>
            <a:pPr lvl="1">
              <a:buFontTx/>
              <a:buChar char="-"/>
            </a:pPr>
            <a:r>
              <a:rPr lang="en-US" dirty="0" smtClean="0"/>
              <a:t>Important for the review conversation AND because many grievances are focused on procedural errors</a:t>
            </a:r>
          </a:p>
          <a:p>
            <a:pPr marL="457200" lvl="1" indent="0">
              <a:buNone/>
            </a:pPr>
            <a:endParaRPr lang="en-US" dirty="0" smtClean="0"/>
          </a:p>
        </p:txBody>
      </p:sp>
    </p:spTree>
    <p:extLst>
      <p:ext uri="{BB962C8B-B14F-4D97-AF65-F5344CB8AC3E}">
        <p14:creationId xmlns:p14="http://schemas.microsoft.com/office/powerpoint/2010/main" val="420544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type of concern is being identified?</a:t>
            </a:r>
            <a:br>
              <a:rPr lang="en-US" dirty="0" smtClean="0"/>
            </a:br>
            <a:endParaRPr lang="en-US" sz="2200" dirty="0"/>
          </a:p>
        </p:txBody>
      </p:sp>
      <p:sp>
        <p:nvSpPr>
          <p:cNvPr id="3" name="Content Placeholder 2"/>
          <p:cNvSpPr>
            <a:spLocks noGrp="1"/>
          </p:cNvSpPr>
          <p:nvPr>
            <p:ph idx="1"/>
          </p:nvPr>
        </p:nvSpPr>
        <p:spPr>
          <a:xfrm>
            <a:off x="628650" y="2035277"/>
            <a:ext cx="7886700" cy="4141686"/>
          </a:xfrm>
        </p:spPr>
        <p:txBody>
          <a:bodyPr>
            <a:normAutofit fontScale="92500" lnSpcReduction="10000"/>
          </a:bodyPr>
          <a:lstStyle/>
          <a:p>
            <a:pPr marL="0" indent="0">
              <a:buNone/>
            </a:pPr>
            <a:r>
              <a:rPr lang="en-US" sz="4000" b="1" dirty="0"/>
              <a:t>CPR: </a:t>
            </a:r>
            <a:endParaRPr lang="en-US" sz="4000" b="1" dirty="0" smtClean="0"/>
          </a:p>
          <a:p>
            <a:pPr marL="0" indent="0">
              <a:buNone/>
            </a:pPr>
            <a:r>
              <a:rPr lang="en-US" sz="4000" b="1" dirty="0" smtClean="0"/>
              <a:t>C</a:t>
            </a:r>
            <a:r>
              <a:rPr lang="en-US" sz="3200" dirty="0" smtClean="0"/>
              <a:t>ontent: A single incident </a:t>
            </a:r>
          </a:p>
          <a:p>
            <a:pPr marL="0" indent="0">
              <a:buNone/>
            </a:pPr>
            <a:r>
              <a:rPr lang="en-US" sz="4000" b="1" dirty="0" smtClean="0"/>
              <a:t>P</a:t>
            </a:r>
            <a:r>
              <a:rPr lang="en-US" sz="3200" dirty="0" smtClean="0"/>
              <a:t>attern: A pattern over time</a:t>
            </a:r>
          </a:p>
          <a:p>
            <a:pPr marL="0" indent="0">
              <a:buNone/>
            </a:pPr>
            <a:r>
              <a:rPr lang="en-US" sz="4000" b="1" dirty="0" smtClean="0"/>
              <a:t>R</a:t>
            </a:r>
            <a:r>
              <a:rPr lang="en-US" sz="3200" dirty="0" smtClean="0"/>
              <a:t>elationship: Negative impact on relationship 			(trust; respect; competence)</a:t>
            </a:r>
          </a:p>
          <a:p>
            <a:pPr marL="0" indent="0">
              <a:buNone/>
            </a:pPr>
            <a:endParaRPr lang="en-US" sz="3200" dirty="0"/>
          </a:p>
          <a:p>
            <a:pPr marL="0" indent="0">
              <a:buNone/>
            </a:pPr>
            <a:r>
              <a:rPr lang="en-US" sz="3200" dirty="0"/>
              <a:t>Be clear before starting the written or verbal review</a:t>
            </a:r>
            <a:endParaRPr lang="en-US" sz="3200" b="1" dirty="0"/>
          </a:p>
          <a:p>
            <a:pPr marL="0" indent="0">
              <a:buNone/>
            </a:pPr>
            <a:endParaRPr lang="en-US" sz="3200" dirty="0"/>
          </a:p>
        </p:txBody>
      </p:sp>
    </p:spTree>
    <p:extLst>
      <p:ext uri="{BB962C8B-B14F-4D97-AF65-F5344CB8AC3E}">
        <p14:creationId xmlns:p14="http://schemas.microsoft.com/office/powerpoint/2010/main" val="276615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69" y="78689"/>
            <a:ext cx="7886700" cy="714526"/>
          </a:xfrm>
        </p:spPr>
        <p:txBody>
          <a:bodyPr>
            <a:normAutofit/>
          </a:bodyPr>
          <a:lstStyle/>
          <a:p>
            <a:r>
              <a:rPr lang="en-US" sz="3600" dirty="0" smtClean="0"/>
              <a:t>Let’s meet Susie</a:t>
            </a:r>
            <a:endParaRPr lang="en-US" sz="3600" dirty="0"/>
          </a:p>
        </p:txBody>
      </p:sp>
      <p:sp>
        <p:nvSpPr>
          <p:cNvPr id="3" name="Content Placeholder 2"/>
          <p:cNvSpPr>
            <a:spLocks noGrp="1"/>
          </p:cNvSpPr>
          <p:nvPr>
            <p:ph idx="1"/>
          </p:nvPr>
        </p:nvSpPr>
        <p:spPr>
          <a:xfrm>
            <a:off x="110169" y="826511"/>
            <a:ext cx="8890612" cy="4656388"/>
          </a:xfrm>
        </p:spPr>
        <p:txBody>
          <a:bodyPr>
            <a:noAutofit/>
          </a:bodyPr>
          <a:lstStyle/>
          <a:p>
            <a:pPr marL="0" indent="0">
              <a:buNone/>
            </a:pPr>
            <a:r>
              <a:rPr lang="en-US" sz="1800" dirty="0"/>
              <a:t>Susie is a research NTTF who has been employed for three years in the same unit with the same supervisor.  You have the following information as you prepare for her performance review:</a:t>
            </a:r>
          </a:p>
          <a:p>
            <a:pPr lvl="0"/>
            <a:r>
              <a:rPr lang="en-US" sz="1800" dirty="0"/>
              <a:t>You didn’t do a review in her first year as it was not routine do so in your unit.  In her second year, you provided a brief and positive review.  In truth, your assessment is that the individual meets expectations but does not exceed them and is not a strong member of your team with limited potential for growth.</a:t>
            </a:r>
          </a:p>
          <a:p>
            <a:pPr lvl="0"/>
            <a:r>
              <a:rPr lang="en-US" sz="1800" dirty="0"/>
              <a:t>The only negative feedback that you did provide was tardiness in responding to requests information. </a:t>
            </a:r>
          </a:p>
          <a:p>
            <a:pPr lvl="0"/>
            <a:r>
              <a:rPr lang="en-US" sz="1800" dirty="0"/>
              <a:t>You have evidence that she is not responding to others in a timely fashion as well, with colleagues commenting on this </a:t>
            </a:r>
            <a:r>
              <a:rPr lang="en-US" sz="1800" dirty="0" smtClean="0"/>
              <a:t>to </a:t>
            </a:r>
            <a:r>
              <a:rPr lang="en-US" sz="1800" dirty="0"/>
              <a:t>you directly. </a:t>
            </a:r>
          </a:p>
          <a:p>
            <a:pPr lvl="0"/>
            <a:r>
              <a:rPr lang="en-US" sz="1800" dirty="0"/>
              <a:t>Recently, you have received feedback from colleagues, and have experienced yourself, that Susie has shown an aggressive verbal and non-verbal communication style that tends to shut down conversations (eye-rolling, cutting people off if he disagrees, insisting her perspective is correct, saying things like, “You are dead wrong!”).  This pattern has led her colleagues to be very hesitant to work with her.  </a:t>
            </a:r>
          </a:p>
          <a:p>
            <a:endParaRPr lang="en-US" sz="1800" dirty="0"/>
          </a:p>
        </p:txBody>
      </p:sp>
    </p:spTree>
    <p:extLst>
      <p:ext uri="{BB962C8B-B14F-4D97-AF65-F5344CB8AC3E}">
        <p14:creationId xmlns:p14="http://schemas.microsoft.com/office/powerpoint/2010/main" val="67395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minutes at tables)</a:t>
            </a:r>
            <a:endParaRPr lang="en-US" dirty="0"/>
          </a:p>
        </p:txBody>
      </p:sp>
      <p:sp>
        <p:nvSpPr>
          <p:cNvPr id="3" name="Content Placeholder 2"/>
          <p:cNvSpPr>
            <a:spLocks noGrp="1"/>
          </p:cNvSpPr>
          <p:nvPr>
            <p:ph idx="1"/>
          </p:nvPr>
        </p:nvSpPr>
        <p:spPr/>
        <p:txBody>
          <a:bodyPr/>
          <a:lstStyle/>
          <a:p>
            <a:pPr marL="0" indent="0">
              <a:buNone/>
            </a:pPr>
            <a:r>
              <a:rPr lang="en-US" sz="4000" dirty="0" smtClean="0"/>
              <a:t>How would you frame the issues of concern?</a:t>
            </a:r>
          </a:p>
          <a:p>
            <a:pPr marL="0" indent="0">
              <a:buNone/>
            </a:pPr>
            <a:endParaRPr lang="en-US" sz="4000" dirty="0" smtClean="0"/>
          </a:p>
          <a:p>
            <a:pPr marL="0" indent="0">
              <a:buNone/>
            </a:pPr>
            <a:r>
              <a:rPr lang="en-US" sz="4000" b="1" dirty="0" smtClean="0"/>
              <a:t>C</a:t>
            </a:r>
            <a:r>
              <a:rPr lang="en-US" sz="3600" dirty="0" smtClean="0"/>
              <a:t>ontent?</a:t>
            </a:r>
          </a:p>
          <a:p>
            <a:pPr marL="0" indent="0">
              <a:buNone/>
            </a:pPr>
            <a:r>
              <a:rPr lang="en-US" sz="4000" b="1" dirty="0" smtClean="0"/>
              <a:t>P</a:t>
            </a:r>
            <a:r>
              <a:rPr lang="en-US" sz="3600" dirty="0" smtClean="0"/>
              <a:t>attern?</a:t>
            </a:r>
          </a:p>
          <a:p>
            <a:pPr marL="0" indent="0">
              <a:buNone/>
            </a:pPr>
            <a:r>
              <a:rPr lang="en-US" sz="4000" b="1" dirty="0" smtClean="0"/>
              <a:t>R</a:t>
            </a:r>
            <a:r>
              <a:rPr lang="en-US" sz="3600" dirty="0" smtClean="0"/>
              <a:t>elationship?</a:t>
            </a:r>
            <a:endParaRPr lang="en-US" sz="3600" dirty="0"/>
          </a:p>
        </p:txBody>
      </p:sp>
    </p:spTree>
    <p:extLst>
      <p:ext uri="{BB962C8B-B14F-4D97-AF65-F5344CB8AC3E}">
        <p14:creationId xmlns:p14="http://schemas.microsoft.com/office/powerpoint/2010/main" val="346778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At your tables, think of all the different reasons </a:t>
            </a:r>
            <a:r>
              <a:rPr lang="en-US" sz="4000" smtClean="0"/>
              <a:t>why </a:t>
            </a:r>
            <a:r>
              <a:rPr lang="en-US" sz="4000" smtClean="0"/>
              <a:t>Susie </a:t>
            </a:r>
            <a:r>
              <a:rPr lang="en-US" sz="4000" dirty="0" smtClean="0"/>
              <a:t>is not responding to requests in a </a:t>
            </a:r>
            <a:r>
              <a:rPr lang="en-US" sz="4000" smtClean="0"/>
              <a:t>timely fashion.</a:t>
            </a:r>
            <a:endParaRPr lang="en-US" sz="4000" dirty="0" smtClean="0"/>
          </a:p>
          <a:p>
            <a:pPr marL="0" indent="0">
              <a:buNone/>
            </a:pPr>
            <a:endParaRPr lang="en-US" sz="4000" dirty="0" smtClean="0"/>
          </a:p>
          <a:p>
            <a:r>
              <a:rPr lang="en-US" sz="4000" dirty="0" smtClean="0"/>
              <a:t>Put each reason on a separate sticky note.</a:t>
            </a:r>
            <a:endParaRPr lang="en-US" sz="4000" dirty="0"/>
          </a:p>
        </p:txBody>
      </p:sp>
      <p:sp>
        <p:nvSpPr>
          <p:cNvPr id="4" name="Title 3"/>
          <p:cNvSpPr>
            <a:spLocks noGrp="1"/>
          </p:cNvSpPr>
          <p:nvPr>
            <p:ph type="title"/>
          </p:nvPr>
        </p:nvSpPr>
        <p:spPr/>
        <p:txBody>
          <a:bodyPr/>
          <a:lstStyle/>
          <a:p>
            <a:r>
              <a:rPr lang="en-US" dirty="0" smtClean="0"/>
              <a:t>4 minutes at your tables…</a:t>
            </a:r>
            <a:endParaRPr lang="en-US" dirty="0"/>
          </a:p>
        </p:txBody>
      </p:sp>
    </p:spTree>
    <p:extLst>
      <p:ext uri="{BB962C8B-B14F-4D97-AF65-F5344CB8AC3E}">
        <p14:creationId xmlns:p14="http://schemas.microsoft.com/office/powerpoint/2010/main" val="191199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2774"/>
          </a:xfrm>
        </p:spPr>
        <p:txBody>
          <a:bodyPr>
            <a:normAutofit/>
          </a:bodyPr>
          <a:lstStyle/>
          <a:p>
            <a:r>
              <a:rPr lang="en-US" sz="3200" dirty="0" smtClean="0"/>
              <a:t>Diagnosing the source of the problem</a:t>
            </a:r>
            <a:endParaRPr lang="en-US" sz="3200" dirty="0"/>
          </a:p>
        </p:txBody>
      </p:sp>
      <p:graphicFrame>
        <p:nvGraphicFramePr>
          <p:cNvPr id="4" name="Diagram 3"/>
          <p:cNvGraphicFramePr/>
          <p:nvPr>
            <p:extLst>
              <p:ext uri="{D42A27DB-BD31-4B8C-83A1-F6EECF244321}">
                <p14:modId xmlns:p14="http://schemas.microsoft.com/office/powerpoint/2010/main" val="4122898381"/>
              </p:ext>
            </p:extLst>
          </p:nvPr>
        </p:nvGraphicFramePr>
        <p:xfrm>
          <a:off x="1150999" y="1220729"/>
          <a:ext cx="7300511" cy="49927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436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Key Points</a:t>
            </a:r>
            <a:endParaRPr lang="en-US" dirty="0"/>
          </a:p>
        </p:txBody>
      </p:sp>
      <p:sp>
        <p:nvSpPr>
          <p:cNvPr id="3" name="Content Placeholder 2"/>
          <p:cNvSpPr>
            <a:spLocks noGrp="1"/>
          </p:cNvSpPr>
          <p:nvPr>
            <p:ph idx="1"/>
          </p:nvPr>
        </p:nvSpPr>
        <p:spPr/>
        <p:txBody>
          <a:bodyPr/>
          <a:lstStyle/>
          <a:p>
            <a:r>
              <a:rPr lang="en-US" dirty="0" smtClean="0"/>
              <a:t>Be careful about the language you use</a:t>
            </a:r>
          </a:p>
          <a:p>
            <a:r>
              <a:rPr lang="en-US" dirty="0" smtClean="0"/>
              <a:t>Keep the focus on performance only</a:t>
            </a:r>
          </a:p>
          <a:p>
            <a:r>
              <a:rPr lang="en-US" dirty="0" smtClean="0"/>
              <a:t>Address concerns early</a:t>
            </a:r>
          </a:p>
          <a:p>
            <a:r>
              <a:rPr lang="en-US" dirty="0" smtClean="0"/>
              <a:t>Know your process</a:t>
            </a:r>
          </a:p>
          <a:p>
            <a:r>
              <a:rPr lang="en-US" dirty="0" smtClean="0"/>
              <a:t>When bringing up performance concerns, be clear about whether it’s a C, P or R issue.</a:t>
            </a:r>
          </a:p>
          <a:p>
            <a:r>
              <a:rPr lang="en-US" dirty="0" smtClean="0"/>
              <a:t>Diagnose performance concerns by distinguishing motivation challenges from ability challenges.</a:t>
            </a:r>
          </a:p>
          <a:p>
            <a:endParaRPr lang="en-US" dirty="0" smtClean="0"/>
          </a:p>
          <a:p>
            <a:endParaRPr lang="en-US" dirty="0"/>
          </a:p>
        </p:txBody>
      </p:sp>
    </p:spTree>
    <p:extLst>
      <p:ext uri="{BB962C8B-B14F-4D97-AF65-F5344CB8AC3E}">
        <p14:creationId xmlns:p14="http://schemas.microsoft.com/office/powerpoint/2010/main" val="330261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0786" y="388418"/>
            <a:ext cx="4887814" cy="646331"/>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From Lunch Discussion</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548910" y="2430983"/>
            <a:ext cx="7802071" cy="1077218"/>
          </a:xfrm>
          <a:prstGeom prst="rect">
            <a:avLst/>
          </a:prstGeom>
          <a:noFill/>
        </p:spPr>
        <p:txBody>
          <a:bodyPr wrap="square" rtlCol="0">
            <a:spAutoFit/>
          </a:bodyPr>
          <a:lstStyle/>
          <a:p>
            <a:r>
              <a:rPr lang="en-US" sz="3200" dirty="0" smtClean="0">
                <a:solidFill>
                  <a:schemeClr val="tx2">
                    <a:lumMod val="50000"/>
                  </a:schemeClr>
                </a:solidFill>
                <a:latin typeface="KievitPro-Regular" charset="0"/>
                <a:ea typeface="KievitPro-Regular" charset="0"/>
                <a:cs typeface="KievitPro-Regular" charset="0"/>
              </a:rPr>
              <a:t>Did anything come up at your table that was </a:t>
            </a:r>
            <a:r>
              <a:rPr lang="en-US" sz="3200" smtClean="0">
                <a:solidFill>
                  <a:schemeClr val="tx2">
                    <a:lumMod val="50000"/>
                  </a:schemeClr>
                </a:solidFill>
                <a:latin typeface="KievitPro-Regular" charset="0"/>
                <a:ea typeface="KievitPro-Regular" charset="0"/>
                <a:cs typeface="KievitPro-Regular" charset="0"/>
              </a:rPr>
              <a:t>particularly surprising or useful?</a:t>
            </a:r>
            <a:endParaRPr lang="en-US" sz="3200" dirty="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4051290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460" y="1142733"/>
            <a:ext cx="7886700" cy="1325563"/>
          </a:xfrm>
        </p:spPr>
        <p:txBody>
          <a:bodyPr/>
          <a:lstStyle/>
          <a:p>
            <a:r>
              <a:rPr lang="en-US" dirty="0" smtClean="0"/>
              <a:t>Thank you</a:t>
            </a:r>
            <a:endParaRPr lang="en-US" dirty="0"/>
          </a:p>
        </p:txBody>
      </p:sp>
      <p:sp>
        <p:nvSpPr>
          <p:cNvPr id="3" name="TextBox 2"/>
          <p:cNvSpPr txBox="1"/>
          <p:nvPr/>
        </p:nvSpPr>
        <p:spPr>
          <a:xfrm>
            <a:off x="613471" y="3606800"/>
            <a:ext cx="7997129" cy="2677656"/>
          </a:xfrm>
          <a:prstGeom prst="rect">
            <a:avLst/>
          </a:prstGeom>
          <a:noFill/>
        </p:spPr>
        <p:txBody>
          <a:bodyPr wrap="square" rtlCol="0">
            <a:spAutoFit/>
          </a:bodyPr>
          <a:lstStyle/>
          <a:p>
            <a:r>
              <a:rPr lang="en-US" sz="2400" dirty="0" smtClean="0"/>
              <a:t>These slides, and sample forms and guides can be </a:t>
            </a:r>
            <a:r>
              <a:rPr lang="en-US" sz="2400" dirty="0"/>
              <a:t>found </a:t>
            </a:r>
            <a:r>
              <a:rPr lang="en-US" sz="2400" dirty="0" smtClean="0"/>
              <a:t>at:</a:t>
            </a:r>
          </a:p>
          <a:p>
            <a:endParaRPr lang="en-US" sz="2400" dirty="0"/>
          </a:p>
          <a:p>
            <a:r>
              <a:rPr lang="en-US" sz="2400" dirty="0" smtClean="0">
                <a:hlinkClick r:id="rId3"/>
              </a:rPr>
              <a:t>https</a:t>
            </a:r>
            <a:r>
              <a:rPr lang="en-US" sz="2400" dirty="0">
                <a:hlinkClick r:id="rId3"/>
              </a:rPr>
              <a:t>://</a:t>
            </a:r>
            <a:r>
              <a:rPr lang="en-US" sz="2400" dirty="0" smtClean="0">
                <a:hlinkClick r:id="rId3"/>
              </a:rPr>
              <a:t>academicaffairs.uoregon.edu/workshops</a:t>
            </a:r>
            <a:endParaRPr lang="en-US" sz="2400" dirty="0" smtClean="0"/>
          </a:p>
          <a:p>
            <a:endParaRPr lang="en-US" sz="2400" dirty="0"/>
          </a:p>
          <a:p>
            <a:r>
              <a:rPr lang="en-US" sz="2400" dirty="0" smtClean="0"/>
              <a:t>Please send any examples you have that might be helpful to others to:  Ron Bramhall at </a:t>
            </a:r>
            <a:r>
              <a:rPr lang="en-US" sz="2400" dirty="0" err="1" smtClean="0"/>
              <a:t>rcb@uoregon.edu</a:t>
            </a:r>
            <a:endParaRPr lang="en-US" sz="2400" dirty="0" smtClean="0"/>
          </a:p>
          <a:p>
            <a:r>
              <a:rPr lang="en-US" sz="2400" dirty="0" smtClean="0"/>
              <a:t> </a:t>
            </a:r>
            <a:endParaRPr lang="en-US" sz="2400" dirty="0"/>
          </a:p>
        </p:txBody>
      </p:sp>
    </p:spTree>
    <p:extLst>
      <p:ext uri="{BB962C8B-B14F-4D97-AF65-F5344CB8AC3E}">
        <p14:creationId xmlns:p14="http://schemas.microsoft.com/office/powerpoint/2010/main" val="16468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20786" y="388418"/>
            <a:ext cx="3819441" cy="646331"/>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Workshop Agenda</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548910" y="1592783"/>
            <a:ext cx="7802071" cy="3416320"/>
          </a:xfrm>
          <a:prstGeom prst="rect">
            <a:avLst/>
          </a:prstGeom>
          <a:noFill/>
        </p:spPr>
        <p:txBody>
          <a:bodyPr wrap="square" rtlCol="0">
            <a:spAutoFit/>
          </a:bodyPr>
          <a:lstStyle/>
          <a:p>
            <a:pPr marL="514350" indent="-514350">
              <a:buAutoNum type="arabicPeriod"/>
            </a:pPr>
            <a:r>
              <a:rPr lang="en-US" sz="2400" dirty="0" smtClean="0">
                <a:solidFill>
                  <a:schemeClr val="tx2">
                    <a:lumMod val="50000"/>
                  </a:schemeClr>
                </a:solidFill>
                <a:latin typeface="KievitPro-Regular" charset="0"/>
                <a:ea typeface="KievitPro-Regular" charset="0"/>
                <a:cs typeface="KievitPro-Regular" charset="0"/>
              </a:rPr>
              <a:t>Basic </a:t>
            </a:r>
            <a:r>
              <a:rPr lang="en-US" sz="2400" dirty="0">
                <a:solidFill>
                  <a:schemeClr val="tx2">
                    <a:lumMod val="50000"/>
                  </a:schemeClr>
                </a:solidFill>
                <a:latin typeface="KievitPro-Regular" charset="0"/>
                <a:ea typeface="KievitPro-Regular" charset="0"/>
                <a:cs typeface="KievitPro-Regular" charset="0"/>
              </a:rPr>
              <a:t>Requirements: CBA and </a:t>
            </a:r>
            <a:r>
              <a:rPr lang="en-US" sz="2400" dirty="0" smtClean="0">
                <a:solidFill>
                  <a:schemeClr val="tx2">
                    <a:lumMod val="50000"/>
                  </a:schemeClr>
                </a:solidFill>
                <a:latin typeface="KievitPro-Regular" charset="0"/>
                <a:ea typeface="KievitPro-Regular" charset="0"/>
                <a:cs typeface="KievitPro-Regular" charset="0"/>
              </a:rPr>
              <a:t>other considerations</a:t>
            </a:r>
            <a:endParaRPr lang="en-US" sz="2400" dirty="0">
              <a:solidFill>
                <a:schemeClr val="tx2">
                  <a:lumMod val="50000"/>
                </a:schemeClr>
              </a:solidFill>
              <a:latin typeface="KievitPro-Regular" charset="0"/>
              <a:ea typeface="KievitPro-Regular" charset="0"/>
              <a:cs typeface="KievitPro-Regular" charset="0"/>
            </a:endParaRPr>
          </a:p>
          <a:p>
            <a:pPr marL="514350" indent="-514350">
              <a:buAutoNum type="arabicPeriod"/>
            </a:pPr>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FontTx/>
              <a:buAutoNum type="arabicPeriod"/>
            </a:pPr>
            <a:r>
              <a:rPr lang="en-US" sz="2400" dirty="0">
                <a:solidFill>
                  <a:schemeClr val="tx2">
                    <a:lumMod val="50000"/>
                  </a:schemeClr>
                </a:solidFill>
                <a:latin typeface="KievitPro-Regular" charset="0"/>
                <a:ea typeface="KievitPro-Regular" charset="0"/>
                <a:cs typeface="KievitPro-Regular" charset="0"/>
              </a:rPr>
              <a:t>Toward creating a culture of ongoing communication and feedback:  Performance Management v. Performance Reviews</a:t>
            </a:r>
          </a:p>
          <a:p>
            <a:pPr marL="514350" indent="-514350">
              <a:buAutoNum type="arabicPeriod"/>
            </a:pPr>
            <a:endParaRPr lang="en-US" sz="2400" dirty="0" smtClean="0">
              <a:solidFill>
                <a:schemeClr val="tx2">
                  <a:lumMod val="50000"/>
                </a:schemeClr>
              </a:solidFill>
              <a:latin typeface="KievitPro-Regular" charset="0"/>
              <a:ea typeface="KievitPro-Regular" charset="0"/>
              <a:cs typeface="KievitPro-Regular" charset="0"/>
            </a:endParaRPr>
          </a:p>
          <a:p>
            <a:pPr marL="514350" indent="-514350">
              <a:buAutoNum type="arabicPeriod"/>
            </a:pPr>
            <a:r>
              <a:rPr lang="en-US" sz="2400" dirty="0" smtClean="0">
                <a:solidFill>
                  <a:schemeClr val="tx2">
                    <a:lumMod val="50000"/>
                  </a:schemeClr>
                </a:solidFill>
                <a:latin typeface="KievitPro-Regular" charset="0"/>
                <a:ea typeface="KievitPro-Regular" charset="0"/>
                <a:cs typeface="KievitPro-Regular" charset="0"/>
              </a:rPr>
              <a:t>Difficult Conversations</a:t>
            </a:r>
          </a:p>
          <a:p>
            <a:pPr marL="514350" indent="-514350">
              <a:buAutoNum type="arabicPeriod"/>
            </a:pPr>
            <a:endParaRPr lang="en-US" sz="2400" dirty="0">
              <a:solidFill>
                <a:schemeClr val="tx2">
                  <a:lumMod val="50000"/>
                </a:schemeClr>
              </a:solidFill>
              <a:latin typeface="KievitPro-Regular" charset="0"/>
              <a:ea typeface="KievitPro-Regular" charset="0"/>
              <a:cs typeface="KievitPro-Regular" charset="0"/>
            </a:endParaRPr>
          </a:p>
          <a:p>
            <a:pPr marL="514350" indent="-514350">
              <a:buAutoNum type="arabicPeriod"/>
            </a:pPr>
            <a:r>
              <a:rPr lang="en-US" sz="2400" dirty="0" smtClean="0">
                <a:solidFill>
                  <a:schemeClr val="tx2">
                    <a:lumMod val="50000"/>
                  </a:schemeClr>
                </a:solidFill>
                <a:latin typeface="KievitPro-Regular" charset="0"/>
                <a:ea typeface="KievitPro-Regular" charset="0"/>
                <a:cs typeface="KievitPro-Regular" charset="0"/>
              </a:rPr>
              <a:t>Brief Wrap-up and Q&amp;A</a:t>
            </a:r>
            <a:endParaRPr lang="en-US" sz="2400" dirty="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368471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a:t>
            </a:r>
            <a:endParaRPr lang="en-US" dirty="0"/>
          </a:p>
        </p:txBody>
      </p:sp>
      <p:sp>
        <p:nvSpPr>
          <p:cNvPr id="3" name="Text Placeholder 2"/>
          <p:cNvSpPr>
            <a:spLocks noGrp="1"/>
          </p:cNvSpPr>
          <p:nvPr>
            <p:ph type="body" idx="1"/>
          </p:nvPr>
        </p:nvSpPr>
        <p:spPr/>
        <p:txBody>
          <a:bodyPr/>
          <a:lstStyle/>
          <a:p>
            <a:r>
              <a:rPr lang="en-US" dirty="0" smtClean="0"/>
              <a:t>CBA and Practical considerations</a:t>
            </a:r>
            <a:endParaRPr lang="en-US" dirty="0"/>
          </a:p>
        </p:txBody>
      </p:sp>
      <p:cxnSp>
        <p:nvCxnSpPr>
          <p:cNvPr id="5" name="Straight Connector 4"/>
          <p:cNvCxnSpPr/>
          <p:nvPr/>
        </p:nvCxnSpPr>
        <p:spPr>
          <a:xfrm>
            <a:off x="623888" y="4562476"/>
            <a:ext cx="7451476" cy="269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89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20786" y="259450"/>
            <a:ext cx="7930195" cy="1200329"/>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CBA Requirements – Reviews for Contract Renewal</a:t>
            </a:r>
            <a:endParaRPr lang="en-US" sz="3600" b="1"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420786" y="1925793"/>
            <a:ext cx="8264584" cy="3539430"/>
          </a:xfrm>
          <a:prstGeom prst="rect">
            <a:avLst/>
          </a:prstGeom>
          <a:noFill/>
        </p:spPr>
        <p:txBody>
          <a:bodyPr wrap="square" rtlCol="0">
            <a:spAutoFit/>
          </a:bodyPr>
          <a:lstStyle/>
          <a:p>
            <a:r>
              <a:rPr lang="en-US" sz="2800" dirty="0" smtClean="0">
                <a:solidFill>
                  <a:schemeClr val="tx2">
                    <a:lumMod val="50000"/>
                  </a:schemeClr>
                </a:solidFill>
                <a:latin typeface="KievitPro-Regular" charset="0"/>
                <a:ea typeface="KievitPro-Regular" charset="0"/>
                <a:cs typeface="KievitPro-Regular" charset="0"/>
              </a:rPr>
              <a:t>Purpose is to determine if:</a:t>
            </a:r>
          </a:p>
          <a:p>
            <a:endParaRPr lang="en-US" sz="2800" dirty="0">
              <a:solidFill>
                <a:schemeClr val="tx2">
                  <a:lumMod val="50000"/>
                </a:schemeClr>
              </a:solidFill>
              <a:latin typeface="KievitPro-Regular" charset="0"/>
              <a:ea typeface="KievitPro-Regular" charset="0"/>
              <a:cs typeface="KievitPro-Regular" charset="0"/>
            </a:endParaRPr>
          </a:p>
          <a:p>
            <a:r>
              <a:rPr lang="en-US" sz="2800" dirty="0" smtClean="0">
                <a:solidFill>
                  <a:schemeClr val="tx2">
                    <a:lumMod val="50000"/>
                  </a:schemeClr>
                </a:solidFill>
                <a:latin typeface="KievitPro-Regular" charset="0"/>
                <a:ea typeface="KievitPro-Regular" charset="0"/>
                <a:cs typeface="KievitPro-Regular" charset="0"/>
              </a:rPr>
              <a:t>“NTTF member is meeting the standard of excellence appropriate to a major research university.  Reviews should be designed to help the NTTF bargaining unit members grow as scholars, researchers and educators, identify areas of strength and identify areas that need improvement.”</a:t>
            </a:r>
            <a:endParaRPr lang="en-US" sz="2800" u="sng" dirty="0" smtClean="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143086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420786" y="215383"/>
            <a:ext cx="7930195" cy="1200329"/>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CBA Requirements – Reviews for Career NTTF </a:t>
            </a:r>
            <a:r>
              <a:rPr lang="en-US" sz="3600" b="1" u="sng" dirty="0" smtClean="0">
                <a:solidFill>
                  <a:schemeClr val="accent2"/>
                </a:solidFill>
                <a:latin typeface="KievitPro-Regular" charset="0"/>
                <a:ea typeface="KievitPro-Regular" charset="0"/>
                <a:cs typeface="KievitPro-Regular" charset="0"/>
              </a:rPr>
              <a:t>Contract Renewal</a:t>
            </a:r>
            <a:endParaRPr lang="en-US" sz="3600" b="1" u="sng" dirty="0">
              <a:solidFill>
                <a:schemeClr val="accent2"/>
              </a:solidFill>
              <a:latin typeface="KievitPro-Regular" charset="0"/>
              <a:ea typeface="KievitPro-Regular" charset="0"/>
              <a:cs typeface="KievitPro-Regular" charset="0"/>
            </a:endParaRPr>
          </a:p>
        </p:txBody>
      </p:sp>
      <p:sp>
        <p:nvSpPr>
          <p:cNvPr id="4" name="TextBox 3"/>
          <p:cNvSpPr txBox="1"/>
          <p:nvPr/>
        </p:nvSpPr>
        <p:spPr>
          <a:xfrm>
            <a:off x="548910" y="1551219"/>
            <a:ext cx="8212705" cy="5463034"/>
          </a:xfrm>
          <a:prstGeom prst="rect">
            <a:avLst/>
          </a:prstGeom>
          <a:noFill/>
        </p:spPr>
        <p:txBody>
          <a:bodyPr wrap="square" rtlCol="0">
            <a:spAutoFit/>
          </a:bodyPr>
          <a:lstStyle/>
          <a:p>
            <a:pPr marL="514350" indent="-514350">
              <a:buFont typeface="Wingdings" charset="2"/>
              <a:buChar char="§"/>
            </a:pPr>
            <a:r>
              <a:rPr lang="en-US" dirty="0" smtClean="0">
                <a:solidFill>
                  <a:schemeClr val="tx2">
                    <a:lumMod val="50000"/>
                  </a:schemeClr>
                </a:solidFill>
                <a:latin typeface="KievitPro-Regular" charset="0"/>
                <a:ea typeface="KievitPro-Regular" charset="0"/>
                <a:cs typeface="KievitPro-Regular" charset="0"/>
              </a:rPr>
              <a:t>Career NTTF must be reviewed in each contract period prior to consideration for renewal or once every 3 academic or fiscal years of employment, whichever is sooner.</a:t>
            </a:r>
          </a:p>
          <a:p>
            <a:pPr marL="514350" indent="-514350">
              <a:buFont typeface="Wingdings" charset="2"/>
              <a:buChar char="§"/>
            </a:pPr>
            <a:r>
              <a:rPr lang="en-US" u="sng" dirty="0">
                <a:solidFill>
                  <a:schemeClr val="tx2">
                    <a:lumMod val="50000"/>
                  </a:schemeClr>
                </a:solidFill>
                <a:latin typeface="KievitPro-Regular" charset="0"/>
                <a:ea typeface="KievitPro-Regular" charset="0"/>
                <a:cs typeface="KievitPro-Regular" charset="0"/>
              </a:rPr>
              <a:t>Scholarship, research and creative activity</a:t>
            </a:r>
            <a:r>
              <a:rPr lang="en-US" dirty="0">
                <a:solidFill>
                  <a:schemeClr val="tx2">
                    <a:lumMod val="50000"/>
                  </a:schemeClr>
                </a:solidFill>
                <a:latin typeface="KievitPro-Regular" charset="0"/>
                <a:ea typeface="KievitPro-Regular" charset="0"/>
                <a:cs typeface="KievitPro-Regular" charset="0"/>
              </a:rPr>
              <a:t>, where applicable, will include assessment of work quality, impact on field nationally/internationally, and overall contribution to discipline or </a:t>
            </a:r>
            <a:r>
              <a:rPr lang="en-US" dirty="0" smtClean="0">
                <a:solidFill>
                  <a:schemeClr val="tx2">
                    <a:lumMod val="50000"/>
                  </a:schemeClr>
                </a:solidFill>
                <a:latin typeface="KievitPro-Regular" charset="0"/>
                <a:ea typeface="KievitPro-Regular" charset="0"/>
                <a:cs typeface="KievitPro-Regular" charset="0"/>
              </a:rPr>
              <a:t>program</a:t>
            </a:r>
          </a:p>
          <a:p>
            <a:pPr marL="514350" indent="-514350">
              <a:spcBef>
                <a:spcPts val="600"/>
              </a:spcBef>
              <a:buFont typeface="Wingdings" charset="2"/>
              <a:buChar char="§"/>
            </a:pPr>
            <a:r>
              <a:rPr lang="en-US" u="sng" dirty="0" smtClean="0">
                <a:solidFill>
                  <a:schemeClr val="tx2">
                    <a:lumMod val="50000"/>
                  </a:schemeClr>
                </a:solidFill>
                <a:latin typeface="KievitPro-Regular" charset="0"/>
                <a:ea typeface="KievitPro-Regular" charset="0"/>
                <a:cs typeface="KievitPro-Regular" charset="0"/>
              </a:rPr>
              <a:t>Where applicable:</a:t>
            </a:r>
          </a:p>
          <a:p>
            <a:pPr marL="971550" lvl="1" indent="-514350">
              <a:spcBef>
                <a:spcPts val="600"/>
              </a:spcBef>
              <a:buFont typeface="Arial" charset="0"/>
              <a:buChar char="•"/>
            </a:pPr>
            <a:r>
              <a:rPr lang="en-US" dirty="0" smtClean="0">
                <a:solidFill>
                  <a:schemeClr val="tx2">
                    <a:lumMod val="50000"/>
                  </a:schemeClr>
                </a:solidFill>
                <a:latin typeface="KievitPro-Regular" charset="0"/>
                <a:ea typeface="KievitPro-Regular" charset="0"/>
                <a:cs typeface="KievitPro-Regular" charset="0"/>
              </a:rPr>
              <a:t>Course </a:t>
            </a:r>
            <a:r>
              <a:rPr lang="en-US" dirty="0" err="1" smtClean="0">
                <a:solidFill>
                  <a:schemeClr val="tx2">
                    <a:lumMod val="50000"/>
                  </a:schemeClr>
                </a:solidFill>
                <a:latin typeface="KievitPro-Regular" charset="0"/>
                <a:ea typeface="KievitPro-Regular" charset="0"/>
                <a:cs typeface="KievitPro-Regular" charset="0"/>
              </a:rPr>
              <a:t>evals</a:t>
            </a:r>
            <a:r>
              <a:rPr lang="en-US" dirty="0" smtClean="0">
                <a:solidFill>
                  <a:schemeClr val="tx2">
                    <a:lumMod val="50000"/>
                  </a:schemeClr>
                </a:solidFill>
                <a:latin typeface="KievitPro-Regular" charset="0"/>
                <a:ea typeface="KievitPro-Regular" charset="0"/>
                <a:cs typeface="KievitPro-Regular" charset="0"/>
              </a:rPr>
              <a:t> for all courses </a:t>
            </a:r>
            <a:r>
              <a:rPr lang="en-US" u="sng" dirty="0" smtClean="0">
                <a:solidFill>
                  <a:schemeClr val="tx2">
                    <a:lumMod val="50000"/>
                  </a:schemeClr>
                </a:solidFill>
                <a:latin typeface="KievitPro-Regular" charset="0"/>
                <a:ea typeface="KievitPro-Regular" charset="0"/>
                <a:cs typeface="KievitPro-Regular" charset="0"/>
              </a:rPr>
              <a:t>&gt;</a:t>
            </a:r>
            <a:r>
              <a:rPr lang="en-US" dirty="0" smtClean="0">
                <a:solidFill>
                  <a:schemeClr val="tx2">
                    <a:lumMod val="50000"/>
                  </a:schemeClr>
                </a:solidFill>
                <a:latin typeface="KievitPro-Regular" charset="0"/>
                <a:ea typeface="KievitPro-Regular" charset="0"/>
                <a:cs typeface="KievitPro-Regular" charset="0"/>
              </a:rPr>
              <a:t> 5 students.  A review of all evaluations is to be included in evaluation of teaching</a:t>
            </a:r>
          </a:p>
          <a:p>
            <a:pPr marL="971550" lvl="1" indent="-514350">
              <a:spcBef>
                <a:spcPts val="600"/>
              </a:spcBef>
              <a:buFont typeface="Arial" charset="0"/>
              <a:buChar char="•"/>
            </a:pPr>
            <a:r>
              <a:rPr lang="en-US" dirty="0" smtClean="0">
                <a:solidFill>
                  <a:schemeClr val="tx2">
                    <a:lumMod val="50000"/>
                  </a:schemeClr>
                </a:solidFill>
                <a:latin typeface="KievitPro-Regular" charset="0"/>
                <a:ea typeface="KievitPro-Regular" charset="0"/>
                <a:cs typeface="KievitPro-Regular" charset="0"/>
              </a:rPr>
              <a:t>One peer review of teaching per contract period.  Peer review based on standards identified by unit and includes established time frame for notification of prior to review</a:t>
            </a:r>
          </a:p>
          <a:p>
            <a:pPr marL="971550" lvl="1" indent="-514350">
              <a:spcBef>
                <a:spcPts val="600"/>
              </a:spcBef>
              <a:buFont typeface="Wingdings" charset="2"/>
              <a:buChar char="§"/>
            </a:pPr>
            <a:r>
              <a:rPr lang="en-US" dirty="0" smtClean="0">
                <a:solidFill>
                  <a:schemeClr val="tx2">
                    <a:lumMod val="50000"/>
                  </a:schemeClr>
                </a:solidFill>
                <a:latin typeface="KievitPro-Regular" charset="0"/>
                <a:ea typeface="KievitPro-Regular" charset="0"/>
                <a:cs typeface="KievitPro-Regular" charset="0"/>
              </a:rPr>
              <a:t>Review of </a:t>
            </a:r>
            <a:r>
              <a:rPr lang="en-US" u="sng" dirty="0" smtClean="0">
                <a:solidFill>
                  <a:schemeClr val="tx2">
                    <a:lumMod val="50000"/>
                  </a:schemeClr>
                </a:solidFill>
                <a:latin typeface="KievitPro-Regular" charset="0"/>
                <a:ea typeface="KievitPro-Regular" charset="0"/>
                <a:cs typeface="KievitPro-Regular" charset="0"/>
              </a:rPr>
              <a:t>required professional development activities</a:t>
            </a:r>
            <a:r>
              <a:rPr lang="en-US" dirty="0" smtClean="0">
                <a:solidFill>
                  <a:schemeClr val="tx2">
                    <a:lumMod val="50000"/>
                  </a:schemeClr>
                </a:solidFill>
                <a:latin typeface="KievitPro-Regular" charset="0"/>
                <a:ea typeface="KievitPro-Regular" charset="0"/>
                <a:cs typeface="KievitPro-Regular" charset="0"/>
              </a:rPr>
              <a:t> will consider availability of professional development funds, opportunities for professional development and faculty member’s efforts to secure funding.</a:t>
            </a:r>
          </a:p>
          <a:p>
            <a:pPr marL="971550" lvl="1" indent="-514350">
              <a:spcBef>
                <a:spcPts val="600"/>
              </a:spcBef>
              <a:buFont typeface="Wingdings" charset="2"/>
              <a:buChar char="§"/>
            </a:pPr>
            <a:r>
              <a:rPr lang="en-US" dirty="0" smtClean="0">
                <a:solidFill>
                  <a:schemeClr val="tx2">
                    <a:lumMod val="50000"/>
                  </a:schemeClr>
                </a:solidFill>
                <a:latin typeface="KievitPro-Regular" charset="0"/>
                <a:ea typeface="KievitPro-Regular" charset="0"/>
                <a:cs typeface="KievitPro-Regular" charset="0"/>
              </a:rPr>
              <a:t>While not explicitly mentioned in CBA under contract renewal, </a:t>
            </a:r>
            <a:r>
              <a:rPr lang="en-US" u="sng" dirty="0" smtClean="0">
                <a:solidFill>
                  <a:schemeClr val="tx2">
                    <a:lumMod val="50000"/>
                  </a:schemeClr>
                </a:solidFill>
                <a:latin typeface="KievitPro-Regular" charset="0"/>
                <a:ea typeface="KievitPro-Regular" charset="0"/>
                <a:cs typeface="KievitPro-Regular" charset="0"/>
              </a:rPr>
              <a:t>service</a:t>
            </a:r>
            <a:r>
              <a:rPr lang="en-US" dirty="0" smtClean="0">
                <a:solidFill>
                  <a:schemeClr val="tx2">
                    <a:lumMod val="50000"/>
                  </a:schemeClr>
                </a:solidFill>
                <a:latin typeface="KievitPro-Regular" charset="0"/>
                <a:ea typeface="KievitPro-Regular" charset="0"/>
                <a:cs typeface="KievitPro-Regular" charset="0"/>
              </a:rPr>
              <a:t> can also be considered</a:t>
            </a:r>
            <a:endParaRPr lang="en-US" u="sng" dirty="0" smtClean="0">
              <a:solidFill>
                <a:schemeClr val="tx2">
                  <a:lumMod val="50000"/>
                </a:schemeClr>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54020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5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5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5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250"/>
                                        <p:tgtEl>
                                          <p:spTgt spid="4">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extBox 3"/>
          <p:cNvSpPr txBox="1"/>
          <p:nvPr/>
        </p:nvSpPr>
        <p:spPr>
          <a:xfrm>
            <a:off x="548911" y="1767350"/>
            <a:ext cx="7930072" cy="4401205"/>
          </a:xfrm>
          <a:prstGeom prst="rect">
            <a:avLst/>
          </a:prstGeom>
          <a:noFill/>
        </p:spPr>
        <p:txBody>
          <a:bodyPr wrap="square" rtlCol="0">
            <a:spAutoFit/>
          </a:bodyPr>
          <a:lstStyle/>
          <a:p>
            <a:pPr marL="514350" indent="-514350">
              <a:buFont typeface="Wingdings" charset="2"/>
              <a:buChar char="§"/>
            </a:pPr>
            <a:r>
              <a:rPr lang="en-US" sz="2000" dirty="0" smtClean="0">
                <a:solidFill>
                  <a:schemeClr val="tx2">
                    <a:lumMod val="50000"/>
                  </a:schemeClr>
                </a:solidFill>
                <a:latin typeface="KievitPro-Regular" charset="0"/>
                <a:ea typeface="KievitPro-Regular" charset="0"/>
                <a:cs typeface="KievitPro-Regular" charset="0"/>
              </a:rPr>
              <a:t>Contract review process will include an opportunity for Career NTTF to discuss efforts and performance with an appropriate supervisor at least once per contract period</a:t>
            </a:r>
          </a:p>
          <a:p>
            <a:endParaRPr lang="en-US" sz="20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000" dirty="0" smtClean="0">
                <a:solidFill>
                  <a:schemeClr val="tx2">
                    <a:lumMod val="50000"/>
                  </a:schemeClr>
                </a:solidFill>
                <a:latin typeface="KievitPro-Regular" charset="0"/>
                <a:ea typeface="KievitPro-Regular" charset="0"/>
                <a:cs typeface="KievitPro-Regular" charset="0"/>
              </a:rPr>
              <a:t>As part of each contract review, Career NTTF will have opportunity to submit a personal statement containing information relevant to performance of assigned duties and responsibilities</a:t>
            </a:r>
          </a:p>
          <a:p>
            <a:endParaRPr lang="en-US" sz="2000" dirty="0" smtClean="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000" dirty="0" smtClean="0">
                <a:solidFill>
                  <a:schemeClr val="tx2">
                    <a:lumMod val="50000"/>
                  </a:schemeClr>
                </a:solidFill>
                <a:latin typeface="KievitPro-Regular" charset="0"/>
                <a:ea typeface="KievitPro-Regular" charset="0"/>
                <a:cs typeface="KievitPro-Regular" charset="0"/>
              </a:rPr>
              <a:t>Career NTTF will be evaluated only by the criteria approved and made available to the faculty member.</a:t>
            </a:r>
          </a:p>
          <a:p>
            <a:pPr marL="514350" indent="-514350">
              <a:buFont typeface="Wingdings" charset="2"/>
              <a:buChar char="§"/>
            </a:pPr>
            <a:endParaRPr lang="en-US" sz="20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000" dirty="0" smtClean="0">
                <a:solidFill>
                  <a:schemeClr val="tx2">
                    <a:lumMod val="50000"/>
                  </a:schemeClr>
                </a:solidFill>
                <a:latin typeface="KievitPro-Regular" charset="0"/>
                <a:ea typeface="KievitPro-Regular" charset="0"/>
                <a:cs typeface="KievitPro-Regular" charset="0"/>
              </a:rPr>
              <a:t>If criteria changed during employment, faculty member may elect to be reviewed by current criteria or those in effect during six years prior to initiation of review process</a:t>
            </a:r>
          </a:p>
        </p:txBody>
      </p:sp>
      <p:sp>
        <p:nvSpPr>
          <p:cNvPr id="5" name="TextBox 4"/>
          <p:cNvSpPr txBox="1"/>
          <p:nvPr/>
        </p:nvSpPr>
        <p:spPr>
          <a:xfrm>
            <a:off x="420786" y="215383"/>
            <a:ext cx="7930195" cy="1200329"/>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CBA Requirements – Reviews for Career NTTF </a:t>
            </a:r>
            <a:r>
              <a:rPr lang="en-US" sz="3600" b="1" u="sng" dirty="0" smtClean="0">
                <a:solidFill>
                  <a:schemeClr val="accent2"/>
                </a:solidFill>
                <a:latin typeface="KievitPro-Regular" charset="0"/>
                <a:ea typeface="KievitPro-Regular" charset="0"/>
                <a:cs typeface="KievitPro-Regular" charset="0"/>
              </a:rPr>
              <a:t>Contract Renewal</a:t>
            </a:r>
            <a:endParaRPr lang="en-US" sz="3600" b="1" u="sng" dirty="0">
              <a:solidFill>
                <a:schemeClr val="accent2"/>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151292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5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extBox 3"/>
          <p:cNvSpPr txBox="1"/>
          <p:nvPr/>
        </p:nvSpPr>
        <p:spPr>
          <a:xfrm>
            <a:off x="548911" y="1833451"/>
            <a:ext cx="7930072" cy="4524315"/>
          </a:xfrm>
          <a:prstGeom prst="rect">
            <a:avLst/>
          </a:prstGeom>
          <a:noFill/>
        </p:spPr>
        <p:txBody>
          <a:bodyPr wrap="square" rtlCol="0">
            <a:spAutoFit/>
          </a:bodyPr>
          <a:lstStyle/>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CBA is relatively silent on process and criteria for Pro Tem contract renewals.  “Each (unit) policy will include a process for reviewing the performance of any adjuncts employed by the department or unit.”</a:t>
            </a:r>
          </a:p>
          <a:p>
            <a:pPr marL="514350" indent="-514350">
              <a:buFont typeface="Wingdings" charset="2"/>
              <a:buChar char="§"/>
            </a:pPr>
            <a:endParaRPr lang="en-US" sz="24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General agreement with United Academics that an abbreviated process is acceptable.  At the same time, some documented basis for renewal decisions is needed (sample templates on Academic Affairs website)</a:t>
            </a:r>
          </a:p>
          <a:p>
            <a:pPr marL="514350" indent="-514350">
              <a:buFont typeface="Wingdings" charset="2"/>
              <a:buChar char="§"/>
            </a:pPr>
            <a:endParaRPr lang="en-US" sz="2400" dirty="0">
              <a:solidFill>
                <a:schemeClr val="tx2">
                  <a:lumMod val="50000"/>
                </a:schemeClr>
              </a:solidFill>
              <a:latin typeface="KievitPro-Regular" charset="0"/>
              <a:ea typeface="KievitPro-Regular" charset="0"/>
              <a:cs typeface="KievitPro-Regular" charset="0"/>
            </a:endParaRPr>
          </a:p>
          <a:p>
            <a:pPr marL="514350" indent="-514350">
              <a:buFont typeface="Wingdings" charset="2"/>
              <a:buChar char="§"/>
            </a:pPr>
            <a:r>
              <a:rPr lang="en-US" sz="2400" dirty="0" smtClean="0">
                <a:solidFill>
                  <a:schemeClr val="tx2">
                    <a:lumMod val="50000"/>
                  </a:schemeClr>
                </a:solidFill>
                <a:latin typeface="KievitPro-Regular" charset="0"/>
                <a:ea typeface="KievitPro-Regular" charset="0"/>
                <a:cs typeface="KievitPro-Regular" charset="0"/>
              </a:rPr>
              <a:t>Only one review per year is required, even if more than one contract per year</a:t>
            </a:r>
          </a:p>
        </p:txBody>
      </p:sp>
      <p:sp>
        <p:nvSpPr>
          <p:cNvPr id="5" name="TextBox 4"/>
          <p:cNvSpPr txBox="1"/>
          <p:nvPr/>
        </p:nvSpPr>
        <p:spPr>
          <a:xfrm>
            <a:off x="420786" y="215383"/>
            <a:ext cx="7930195" cy="1200329"/>
          </a:xfrm>
          <a:prstGeom prst="rect">
            <a:avLst/>
          </a:prstGeom>
          <a:noFill/>
        </p:spPr>
        <p:txBody>
          <a:bodyPr wrap="square" rtlCol="0">
            <a:spAutoFit/>
          </a:bodyPr>
          <a:lstStyle/>
          <a:p>
            <a:r>
              <a:rPr lang="en-US" sz="3600" b="1" dirty="0" smtClean="0">
                <a:solidFill>
                  <a:schemeClr val="accent2"/>
                </a:solidFill>
                <a:latin typeface="KievitPro-Regular" charset="0"/>
                <a:ea typeface="KievitPro-Regular" charset="0"/>
                <a:cs typeface="KievitPro-Regular" charset="0"/>
              </a:rPr>
              <a:t>CBA Requirements – Reviews for </a:t>
            </a:r>
            <a:r>
              <a:rPr lang="en-US" sz="3600" b="1" u="sng" dirty="0" smtClean="0">
                <a:solidFill>
                  <a:schemeClr val="accent2"/>
                </a:solidFill>
                <a:latin typeface="KievitPro-Regular" charset="0"/>
                <a:ea typeface="KievitPro-Regular" charset="0"/>
                <a:cs typeface="KievitPro-Regular" charset="0"/>
              </a:rPr>
              <a:t>Pro Tem NTTF Contract Renewal</a:t>
            </a:r>
            <a:endParaRPr lang="en-US" sz="3600" b="1" u="sng" dirty="0">
              <a:solidFill>
                <a:schemeClr val="accent2"/>
              </a:solidFill>
              <a:latin typeface="KievitPro-Regular" charset="0"/>
              <a:ea typeface="KievitPro-Regular" charset="0"/>
              <a:cs typeface="KievitPro-Regular" charset="0"/>
            </a:endParaRPr>
          </a:p>
        </p:txBody>
      </p:sp>
    </p:spTree>
    <p:extLst>
      <p:ext uri="{BB962C8B-B14F-4D97-AF65-F5344CB8AC3E}">
        <p14:creationId xmlns:p14="http://schemas.microsoft.com/office/powerpoint/2010/main" val="124375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Custom 1">
      <a:dk1>
        <a:srgbClr val="154733"/>
      </a:dk1>
      <a:lt1>
        <a:srgbClr val="FEE123"/>
      </a:lt1>
      <a:dk2>
        <a:srgbClr val="54565B"/>
      </a:dk2>
      <a:lt2>
        <a:srgbClr val="62A70F"/>
      </a:lt2>
      <a:accent1>
        <a:srgbClr val="006241"/>
      </a:accent1>
      <a:accent2>
        <a:srgbClr val="007935"/>
      </a:accent2>
      <a:accent3>
        <a:srgbClr val="E1E000"/>
      </a:accent3>
      <a:accent4>
        <a:srgbClr val="FFD200"/>
      </a:accent4>
      <a:accent5>
        <a:srgbClr val="DBAA00"/>
      </a:accent5>
      <a:accent6>
        <a:srgbClr val="A8A8AA"/>
      </a:accent6>
      <a:hlink>
        <a:srgbClr val="62A70F"/>
      </a:hlink>
      <a:folHlink>
        <a:srgbClr val="FFF20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3407</TotalTime>
  <Words>2300</Words>
  <Application>Microsoft Office PowerPoint</Application>
  <PresentationFormat>On-screen Show (4:3)</PresentationFormat>
  <Paragraphs>251</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KievitPro-Regular</vt:lpstr>
      <vt:lpstr>Wingdings</vt:lpstr>
      <vt:lpstr>Office Theme</vt:lpstr>
      <vt:lpstr>Research NTTF - Performance Management</vt:lpstr>
      <vt:lpstr>PowerPoint Presentation</vt:lpstr>
      <vt:lpstr>PowerPoint Presentation</vt:lpstr>
      <vt:lpstr>PowerPoint Presentation</vt:lpstr>
      <vt:lpstr>Basic Requirements</vt:lpstr>
      <vt:lpstr>PowerPoint Presentation</vt:lpstr>
      <vt:lpstr>PowerPoint Presentation</vt:lpstr>
      <vt:lpstr>PowerPoint Presentation</vt:lpstr>
      <vt:lpstr>PowerPoint Presentation</vt:lpstr>
      <vt:lpstr>PowerPoint Presentation</vt:lpstr>
      <vt:lpstr>PowerPoint Presentation</vt:lpstr>
      <vt:lpstr>Creating a Culture of Ongoing Feedback</vt:lpstr>
      <vt:lpstr>PowerPoint Presentation</vt:lpstr>
      <vt:lpstr>PowerPoint Presentation</vt:lpstr>
      <vt:lpstr>PowerPoint Presentation</vt:lpstr>
      <vt:lpstr>PowerPoint Presentation</vt:lpstr>
      <vt:lpstr>Forthright Peer Evaluations</vt:lpstr>
      <vt:lpstr>Difficult Conversations</vt:lpstr>
      <vt:lpstr>PowerPoint Presentation</vt:lpstr>
      <vt:lpstr>Avoidance  Feedback &amp; Accountability</vt:lpstr>
      <vt:lpstr>Talk at your tables…  (5 min.)</vt:lpstr>
      <vt:lpstr>With performance and/or behavioral concerns, the following is almost always true:</vt:lpstr>
      <vt:lpstr>PowerPoint Presentation</vt:lpstr>
      <vt:lpstr> What type of concern is being identified? </vt:lpstr>
      <vt:lpstr>Let’s meet Susie</vt:lpstr>
      <vt:lpstr>Scenario (3 minutes at tables)</vt:lpstr>
      <vt:lpstr>4 minutes at your tables…</vt:lpstr>
      <vt:lpstr>Diagnosing the source of the problem</vt:lpstr>
      <vt:lpstr> Key Points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Bramhall</dc:creator>
  <cp:lastModifiedBy>Annie Bentz</cp:lastModifiedBy>
  <cp:revision>79</cp:revision>
  <cp:lastPrinted>2016-03-04T17:35:53Z</cp:lastPrinted>
  <dcterms:created xsi:type="dcterms:W3CDTF">2016-01-08T23:31:31Z</dcterms:created>
  <dcterms:modified xsi:type="dcterms:W3CDTF">2016-03-07T18:30:28Z</dcterms:modified>
</cp:coreProperties>
</file>