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16" r:id="rId2"/>
    <p:sldId id="256" r:id="rId3"/>
    <p:sldId id="288" r:id="rId4"/>
    <p:sldId id="317" r:id="rId5"/>
    <p:sldId id="290" r:id="rId6"/>
    <p:sldId id="318" r:id="rId7"/>
    <p:sldId id="291" r:id="rId8"/>
    <p:sldId id="292" r:id="rId9"/>
    <p:sldId id="319" r:id="rId10"/>
    <p:sldId id="293" r:id="rId11"/>
    <p:sldId id="294" r:id="rId12"/>
    <p:sldId id="302" r:id="rId13"/>
    <p:sldId id="303" r:id="rId14"/>
    <p:sldId id="304" r:id="rId15"/>
    <p:sldId id="296" r:id="rId16"/>
    <p:sldId id="307" r:id="rId17"/>
    <p:sldId id="308" r:id="rId18"/>
    <p:sldId id="315" r:id="rId19"/>
    <p:sldId id="310" r:id="rId20"/>
    <p:sldId id="311" r:id="rId21"/>
    <p:sldId id="312" r:id="rId22"/>
    <p:sldId id="313" r:id="rId23"/>
    <p:sldId id="314" r:id="rId24"/>
    <p:sldId id="322" r:id="rId25"/>
    <p:sldId id="323" r:id="rId26"/>
    <p:sldId id="347" r:id="rId27"/>
    <p:sldId id="324" r:id="rId28"/>
    <p:sldId id="325" r:id="rId29"/>
    <p:sldId id="326" r:id="rId30"/>
    <p:sldId id="348" r:id="rId31"/>
    <p:sldId id="327" r:id="rId32"/>
    <p:sldId id="328" r:id="rId33"/>
    <p:sldId id="329" r:id="rId34"/>
    <p:sldId id="331" r:id="rId35"/>
    <p:sldId id="301" r:id="rId36"/>
    <p:sldId id="283"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5FB8B"/>
    <a:srgbClr val="005333"/>
    <a:srgbClr val="FFFFFF"/>
    <a:srgbClr val="BCF4C5"/>
    <a:srgbClr val="115F25"/>
    <a:srgbClr val="FDD5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1" autoAdjust="0"/>
    <p:restoredTop sz="86382" autoAdjust="0"/>
  </p:normalViewPr>
  <p:slideViewPr>
    <p:cSldViewPr snapToObjects="1">
      <p:cViewPr varScale="1">
        <p:scale>
          <a:sx n="78" d="100"/>
          <a:sy n="78" d="100"/>
        </p:scale>
        <p:origin x="122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CF8613-2D68-A944-843E-FC8FF47DA496}" type="datetimeFigureOut">
              <a:rPr lang="en-US" smtClean="0"/>
              <a:pPr/>
              <a:t>11/3/2015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D8371A-643C-E845-AB0E-05CCDA46F2D7}" type="slidenum">
              <a:rPr lang="en-US" smtClean="0"/>
              <a:pPr/>
              <a:t>‹#›</a:t>
            </a:fld>
            <a:endParaRPr lang="en-US" dirty="0"/>
          </a:p>
        </p:txBody>
      </p:sp>
    </p:spTree>
    <p:extLst>
      <p:ext uri="{BB962C8B-B14F-4D97-AF65-F5344CB8AC3E}">
        <p14:creationId xmlns:p14="http://schemas.microsoft.com/office/powerpoint/2010/main" val="239423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C3B64-2069-43BF-8A30-AEABCB599EA6}"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D09-501F-6647-B5FA-4A188AB44193}"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40640" y="-50800"/>
            <a:ext cx="9225280" cy="6929120"/>
          </a:xfrm>
          <a:prstGeom prst="rect">
            <a:avLst/>
          </a:prstGeom>
        </p:spPr>
      </p:pic>
      <p:sp>
        <p:nvSpPr>
          <p:cNvPr id="13" name="TextBox 12"/>
          <p:cNvSpPr txBox="1"/>
          <p:nvPr userDrawn="1"/>
        </p:nvSpPr>
        <p:spPr>
          <a:xfrm>
            <a:off x="2574635" y="2804195"/>
            <a:ext cx="5906173" cy="1198277"/>
          </a:xfrm>
          <a:prstGeom prst="rect">
            <a:avLst/>
          </a:prstGeom>
          <a:noFill/>
        </p:spPr>
        <p:txBody>
          <a:bodyPr wrap="square" rtlCol="0">
            <a:spAutoFit/>
          </a:bodyPr>
          <a:lstStyle/>
          <a:p>
            <a:pPr>
              <a:lnSpc>
                <a:spcPct val="80000"/>
              </a:lnSpc>
            </a:pPr>
            <a:r>
              <a:rPr lang="en-US" sz="4400" dirty="0" smtClean="0">
                <a:solidFill>
                  <a:schemeClr val="bg1"/>
                </a:solidFill>
                <a:latin typeface="Akzidenz Grotesk BE Cn"/>
                <a:cs typeface="Akzidenz Grotesk BE Cn"/>
              </a:rPr>
              <a:t>Promotion and Tenure</a:t>
            </a:r>
          </a:p>
          <a:p>
            <a:pPr>
              <a:lnSpc>
                <a:spcPct val="80000"/>
              </a:lnSpc>
            </a:pPr>
            <a:r>
              <a:rPr lang="en-US" sz="4400" dirty="0" smtClean="0">
                <a:solidFill>
                  <a:schemeClr val="bg1"/>
                </a:solidFill>
                <a:latin typeface="Akzidenz Grotesk BE Cn"/>
                <a:cs typeface="Akzidenz Grotesk BE Cn"/>
              </a:rPr>
              <a:t>for Untenured Faculty</a:t>
            </a:r>
            <a:endParaRPr lang="en-US" sz="4400" dirty="0">
              <a:solidFill>
                <a:schemeClr val="bg1"/>
              </a:solidFill>
              <a:latin typeface="Akzidenz Grotesk BE Cn"/>
              <a:cs typeface="Akzidenz Grotesk BE Cn"/>
            </a:endParaRPr>
          </a:p>
        </p:txBody>
      </p:sp>
      <p:sp>
        <p:nvSpPr>
          <p:cNvPr id="14" name="TextBox 13"/>
          <p:cNvSpPr txBox="1"/>
          <p:nvPr userDrawn="1"/>
        </p:nvSpPr>
        <p:spPr>
          <a:xfrm>
            <a:off x="2574636" y="4267320"/>
            <a:ext cx="4288388" cy="584776"/>
          </a:xfrm>
          <a:prstGeom prst="rect">
            <a:avLst/>
          </a:prstGeom>
          <a:noFill/>
        </p:spPr>
        <p:txBody>
          <a:bodyPr wrap="square" rtlCol="0">
            <a:spAutoFit/>
          </a:bodyPr>
          <a:lstStyle/>
          <a:p>
            <a:r>
              <a:rPr lang="en-US" sz="1600" dirty="0" smtClean="0">
                <a:solidFill>
                  <a:srgbClr val="FFFFFF"/>
                </a:solidFill>
                <a:latin typeface="Akzidenz Grotesk BE Light"/>
                <a:cs typeface="Akzidenz Grotesk BE Light"/>
              </a:rPr>
              <a:t>Presented by Doug Blandy</a:t>
            </a:r>
          </a:p>
          <a:p>
            <a:r>
              <a:rPr lang="en-US" sz="1600" dirty="0" smtClean="0">
                <a:solidFill>
                  <a:srgbClr val="FFFFFF"/>
                </a:solidFill>
                <a:latin typeface="Akzidenz Grotesk BE Light"/>
                <a:cs typeface="Akzidenz Grotesk BE Light"/>
              </a:rPr>
              <a:t>Senior Vice Provost For Academic Affairs</a:t>
            </a:r>
            <a:endParaRPr lang="en-US" sz="1600" dirty="0">
              <a:solidFill>
                <a:srgbClr val="FFFFFF"/>
              </a:solidFill>
              <a:latin typeface="Akzidenz Grotesk BE Light"/>
              <a:cs typeface="Akzidenz Grotesk BE Light"/>
            </a:endParaRPr>
          </a:p>
        </p:txBody>
      </p:sp>
    </p:spTree>
    <p:extLst>
      <p:ext uri="{BB962C8B-B14F-4D97-AF65-F5344CB8AC3E}">
        <p14:creationId xmlns:p14="http://schemas.microsoft.com/office/powerpoint/2010/main" val="327905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24075"/>
            <a:ext cx="8229600" cy="39147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81280" y="-173181"/>
            <a:ext cx="9326880" cy="1363738"/>
          </a:xfrm>
          <a:prstGeom prst="rect">
            <a:avLst/>
          </a:prstGeom>
          <a:solidFill>
            <a:srgbClr val="0053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clrChange>
              <a:clrFrom>
                <a:srgbClr val="F4F7F0"/>
              </a:clrFrom>
              <a:clrTo>
                <a:srgbClr val="F4F7F0">
                  <a:alpha val="0"/>
                </a:srgbClr>
              </a:clrTo>
            </a:clrChange>
          </a:blip>
          <a:stretch>
            <a:fillRect/>
          </a:stretch>
        </p:blipFill>
        <p:spPr>
          <a:xfrm>
            <a:off x="-81280" y="1200081"/>
            <a:ext cx="8595360" cy="45719"/>
          </a:xfrm>
          <a:prstGeom prst="rect">
            <a:avLst/>
          </a:prstGeom>
        </p:spPr>
      </p:pic>
      <p:pic>
        <p:nvPicPr>
          <p:cNvPr id="13" name="Picture 12"/>
          <p:cNvPicPr>
            <a:picLocks noChangeAspect="1"/>
          </p:cNvPicPr>
          <p:nvPr userDrawn="1"/>
        </p:nvPicPr>
        <p:blipFill>
          <a:blip r:embed="rId3"/>
          <a:stretch>
            <a:fillRect/>
          </a:stretch>
        </p:blipFill>
        <p:spPr>
          <a:xfrm>
            <a:off x="2407919" y="505513"/>
            <a:ext cx="3120967" cy="490152"/>
          </a:xfrm>
          <a:prstGeom prst="rect">
            <a:avLst/>
          </a:prstGeom>
        </p:spPr>
      </p:pic>
      <p:sp>
        <p:nvSpPr>
          <p:cNvPr id="15" name="Text Placeholder 14"/>
          <p:cNvSpPr>
            <a:spLocks noGrp="1"/>
          </p:cNvSpPr>
          <p:nvPr>
            <p:ph type="body" sz="quarter" idx="13" hasCustomPrompt="1"/>
          </p:nvPr>
        </p:nvSpPr>
        <p:spPr>
          <a:xfrm>
            <a:off x="457200" y="1257300"/>
            <a:ext cx="8229600" cy="666750"/>
          </a:xfrm>
          <a:prstGeom prst="rect">
            <a:avLst/>
          </a:prstGeom>
          <a:noFill/>
          <a:ln>
            <a:noFill/>
          </a:ln>
        </p:spPr>
        <p:style>
          <a:lnRef idx="1">
            <a:schemeClr val="accent3"/>
          </a:lnRef>
          <a:fillRef idx="2">
            <a:schemeClr val="accent3"/>
          </a:fillRef>
          <a:effectRef idx="1">
            <a:schemeClr val="accent3"/>
          </a:effectRef>
          <a:fontRef idx="none"/>
        </p:style>
        <p:txBody>
          <a:bodyPr/>
          <a:lstStyle>
            <a:lvl1pPr algn="ctr">
              <a:buFontTx/>
              <a:buNone/>
              <a:defRPr sz="4000" i="1" u="none" cap="small" baseline="0">
                <a:uFill>
                  <a:solidFill>
                    <a:srgbClr val="FFFF00"/>
                  </a:solidFill>
                </a:uFill>
              </a:defRPr>
            </a:lvl1pPr>
          </a:lstStyle>
          <a:p>
            <a:pPr lvl="0"/>
            <a:r>
              <a:rPr lang="en-US" dirty="0" smtClean="0"/>
              <a:t>Click to add title</a:t>
            </a:r>
            <a:endParaRPr lang="en-US" dirty="0"/>
          </a:p>
        </p:txBody>
      </p:sp>
      <p:pic>
        <p:nvPicPr>
          <p:cNvPr id="16" name="Picture 15"/>
          <p:cNvPicPr>
            <a:picLocks noChangeAspect="1"/>
          </p:cNvPicPr>
          <p:nvPr userDrawn="1"/>
        </p:nvPicPr>
        <p:blipFill>
          <a:blip r:embed="rId2">
            <a:clrChange>
              <a:clrFrom>
                <a:srgbClr val="F4F7F0"/>
              </a:clrFrom>
              <a:clrTo>
                <a:srgbClr val="F4F7F0">
                  <a:alpha val="0"/>
                </a:srgbClr>
              </a:clrTo>
            </a:clrChange>
          </a:blip>
          <a:stretch>
            <a:fillRect/>
          </a:stretch>
        </p:blipFill>
        <p:spPr>
          <a:xfrm flipH="1">
            <a:off x="633095" y="1990656"/>
            <a:ext cx="8595360" cy="45719"/>
          </a:xfrm>
          <a:prstGeom prst="rect">
            <a:avLst/>
          </a:prstGeom>
        </p:spPr>
      </p:pic>
      <p:sp>
        <p:nvSpPr>
          <p:cNvPr id="21" name="Date Placeholder 20"/>
          <p:cNvSpPr>
            <a:spLocks noGrp="1"/>
          </p:cNvSpPr>
          <p:nvPr>
            <p:ph type="dt" sz="half" idx="14"/>
          </p:nvPr>
        </p:nvSpPr>
        <p:spPr/>
        <p:txBody>
          <a:bodyPr/>
          <a:lstStyle/>
          <a:p>
            <a:fld id="{09028B8C-950F-4580-8523-CB034B931CF9}" type="datetime1">
              <a:rPr lang="en-US" smtClean="0"/>
              <a:t>11/3/2015</a:t>
            </a:fld>
            <a:endParaRPr lang="en-US" dirty="0"/>
          </a:p>
        </p:txBody>
      </p:sp>
      <p:sp>
        <p:nvSpPr>
          <p:cNvPr id="22" name="Slide Number Placeholder 21"/>
          <p:cNvSpPr>
            <a:spLocks noGrp="1"/>
          </p:cNvSpPr>
          <p:nvPr>
            <p:ph type="sldNum" sz="quarter" idx="15"/>
          </p:nvPr>
        </p:nvSpPr>
        <p:spPr/>
        <p:txBody>
          <a:bodyPr/>
          <a:lstStyle/>
          <a:p>
            <a:fld id="{2DEA1D09-501F-6647-B5FA-4A188AB44193}" type="slidenum">
              <a:rPr lang="en-US" smtClean="0"/>
              <a:pPr/>
              <a:t>‹#›</a:t>
            </a:fld>
            <a:endParaRPr lang="en-US" dirty="0"/>
          </a:p>
        </p:txBody>
      </p:sp>
      <p:sp>
        <p:nvSpPr>
          <p:cNvPr id="23" name="Footer Placeholder 22"/>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67234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BA78C-D707-443A-92FA-864FFF432E8D}"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D09-501F-6647-B5FA-4A188AB44193}" type="slidenum">
              <a:rPr lang="en-US" smtClean="0"/>
              <a:pPr/>
              <a:t>‹#›</a:t>
            </a:fld>
            <a:endParaRPr lang="en-US" dirty="0"/>
          </a:p>
        </p:txBody>
      </p:sp>
      <p:sp>
        <p:nvSpPr>
          <p:cNvPr id="7" name="Rectangle 6"/>
          <p:cNvSpPr/>
          <p:nvPr userDrawn="1"/>
        </p:nvSpPr>
        <p:spPr>
          <a:xfrm>
            <a:off x="-81280" y="-173181"/>
            <a:ext cx="9326880" cy="1363738"/>
          </a:xfrm>
          <a:prstGeom prst="rect">
            <a:avLst/>
          </a:prstGeom>
          <a:solidFill>
            <a:srgbClr val="0053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clrChange>
              <a:clrFrom>
                <a:srgbClr val="F4F7F0"/>
              </a:clrFrom>
              <a:clrTo>
                <a:srgbClr val="F4F7F0">
                  <a:alpha val="0"/>
                </a:srgbClr>
              </a:clrTo>
            </a:clrChange>
          </a:blip>
          <a:stretch>
            <a:fillRect/>
          </a:stretch>
        </p:blipFill>
        <p:spPr>
          <a:xfrm>
            <a:off x="-81280" y="1190556"/>
            <a:ext cx="8595360" cy="45719"/>
          </a:xfrm>
          <a:prstGeom prst="rect">
            <a:avLst/>
          </a:prstGeom>
        </p:spPr>
      </p:pic>
      <p:pic>
        <p:nvPicPr>
          <p:cNvPr id="9" name="Picture 8"/>
          <p:cNvPicPr>
            <a:picLocks noChangeAspect="1"/>
          </p:cNvPicPr>
          <p:nvPr userDrawn="1"/>
        </p:nvPicPr>
        <p:blipFill>
          <a:blip r:embed="rId3"/>
          <a:stretch>
            <a:fillRect/>
          </a:stretch>
        </p:blipFill>
        <p:spPr>
          <a:xfrm>
            <a:off x="2407919" y="505513"/>
            <a:ext cx="3120967" cy="490152"/>
          </a:xfrm>
          <a:prstGeom prst="rect">
            <a:avLst/>
          </a:prstGeom>
        </p:spPr>
      </p:pic>
    </p:spTree>
    <p:extLst>
      <p:ext uri="{BB962C8B-B14F-4D97-AF65-F5344CB8AC3E}">
        <p14:creationId xmlns:p14="http://schemas.microsoft.com/office/powerpoint/2010/main" val="245411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8BBB9-D9A6-46FD-9A4C-B9E8E0C38C3F}"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D09-501F-6647-B5FA-4A188AB44193}" type="slidenum">
              <a:rPr lang="en-US" smtClean="0"/>
              <a:pPr/>
              <a:t>‹#›</a:t>
            </a:fld>
            <a:endParaRPr lang="en-US" dirty="0"/>
          </a:p>
        </p:txBody>
      </p:sp>
      <p:sp>
        <p:nvSpPr>
          <p:cNvPr id="11" name="Rectangle 10"/>
          <p:cNvSpPr/>
          <p:nvPr userDrawn="1"/>
        </p:nvSpPr>
        <p:spPr>
          <a:xfrm>
            <a:off x="-81280" y="-173181"/>
            <a:ext cx="9326880" cy="1363738"/>
          </a:xfrm>
          <a:prstGeom prst="rect">
            <a:avLst/>
          </a:prstGeom>
          <a:solidFill>
            <a:srgbClr val="0053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clrChange>
              <a:clrFrom>
                <a:srgbClr val="F4F7F0"/>
              </a:clrFrom>
              <a:clrTo>
                <a:srgbClr val="F4F7F0">
                  <a:alpha val="0"/>
                </a:srgbClr>
              </a:clrTo>
            </a:clrChange>
          </a:blip>
          <a:stretch>
            <a:fillRect/>
          </a:stretch>
        </p:blipFill>
        <p:spPr>
          <a:xfrm>
            <a:off x="-81280" y="1190556"/>
            <a:ext cx="8595360" cy="45719"/>
          </a:xfrm>
          <a:prstGeom prst="rect">
            <a:avLst/>
          </a:prstGeom>
        </p:spPr>
      </p:pic>
      <p:pic>
        <p:nvPicPr>
          <p:cNvPr id="13" name="Picture 12"/>
          <p:cNvPicPr>
            <a:picLocks noChangeAspect="1"/>
          </p:cNvPicPr>
          <p:nvPr userDrawn="1"/>
        </p:nvPicPr>
        <p:blipFill>
          <a:blip r:embed="rId3"/>
          <a:stretch>
            <a:fillRect/>
          </a:stretch>
        </p:blipFill>
        <p:spPr>
          <a:xfrm>
            <a:off x="2407919" y="505513"/>
            <a:ext cx="3120967" cy="490152"/>
          </a:xfrm>
          <a:prstGeom prst="rect">
            <a:avLst/>
          </a:prstGeom>
        </p:spPr>
      </p:pic>
    </p:spTree>
    <p:extLst>
      <p:ext uri="{BB962C8B-B14F-4D97-AF65-F5344CB8AC3E}">
        <p14:creationId xmlns:p14="http://schemas.microsoft.com/office/powerpoint/2010/main" val="82924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F5099FD-0EBC-4E48-85A9-976841B88562}" type="datetime1">
              <a:rPr lang="en-US" smtClean="0"/>
              <a:t>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A1D09-501F-6647-B5FA-4A188AB44193}" type="slidenum">
              <a:rPr lang="en-US" smtClean="0"/>
              <a:pPr/>
              <a:t>‹#›</a:t>
            </a:fld>
            <a:endParaRPr lang="en-US" dirty="0"/>
          </a:p>
        </p:txBody>
      </p:sp>
      <p:sp>
        <p:nvSpPr>
          <p:cNvPr id="10" name="Rectangle 9"/>
          <p:cNvSpPr/>
          <p:nvPr userDrawn="1"/>
        </p:nvSpPr>
        <p:spPr>
          <a:xfrm>
            <a:off x="-81280" y="-173181"/>
            <a:ext cx="9326880" cy="1363738"/>
          </a:xfrm>
          <a:prstGeom prst="rect">
            <a:avLst/>
          </a:prstGeom>
          <a:solidFill>
            <a:srgbClr val="0053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clrChange>
              <a:clrFrom>
                <a:srgbClr val="F4F7F0"/>
              </a:clrFrom>
              <a:clrTo>
                <a:srgbClr val="F4F7F0">
                  <a:alpha val="0"/>
                </a:srgbClr>
              </a:clrTo>
            </a:clrChange>
          </a:blip>
          <a:stretch>
            <a:fillRect/>
          </a:stretch>
        </p:blipFill>
        <p:spPr>
          <a:xfrm>
            <a:off x="-81280" y="1190556"/>
            <a:ext cx="8595360" cy="45719"/>
          </a:xfrm>
          <a:prstGeom prst="rect">
            <a:avLst/>
          </a:prstGeom>
        </p:spPr>
      </p:pic>
      <p:pic>
        <p:nvPicPr>
          <p:cNvPr id="12" name="Picture 11"/>
          <p:cNvPicPr>
            <a:picLocks noChangeAspect="1"/>
          </p:cNvPicPr>
          <p:nvPr userDrawn="1"/>
        </p:nvPicPr>
        <p:blipFill>
          <a:blip r:embed="rId3"/>
          <a:stretch>
            <a:fillRect/>
          </a:stretch>
        </p:blipFill>
        <p:spPr>
          <a:xfrm>
            <a:off x="2407919" y="505513"/>
            <a:ext cx="3120967" cy="490152"/>
          </a:xfrm>
          <a:prstGeom prst="rect">
            <a:avLst/>
          </a:prstGeom>
        </p:spPr>
      </p:pic>
    </p:spTree>
    <p:extLst>
      <p:ext uri="{BB962C8B-B14F-4D97-AF65-F5344CB8AC3E}">
        <p14:creationId xmlns:p14="http://schemas.microsoft.com/office/powerpoint/2010/main" val="202581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extLst>
              <a:ext uri="{BEBA8EAE-BF5A-486C-A8C5-ECC9F3942E4B}">
                <a14:imgProps xmlns:a14="http://schemas.microsoft.com/office/drawing/2010/main">
                  <a14:imgLayer r:embed="rId8">
                    <a14:imgEffect>
                      <a14:brightnessContrast contrast="-2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293DB-621F-4437-8738-C14539DD193F}" type="datetime1">
              <a:rPr lang="en-US" smtClean="0"/>
              <a:t>11/3/2015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A1D09-501F-6647-B5FA-4A188AB44193}" type="slidenum">
              <a:rPr lang="en-US" smtClean="0"/>
              <a:pPr/>
              <a:t>‹#›</a:t>
            </a:fld>
            <a:endParaRPr lang="en-US" dirty="0"/>
          </a:p>
        </p:txBody>
      </p:sp>
    </p:spTree>
    <p:extLst>
      <p:ext uri="{BB962C8B-B14F-4D97-AF65-F5344CB8AC3E}">
        <p14:creationId xmlns:p14="http://schemas.microsoft.com/office/powerpoint/2010/main" val="3632950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cademicaffairs.uoregon.edu/content/departmental-polic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ei.uoregon.edu/EquityandInclusioninPersonalStatementsforReviewsofBargainingUnitFacult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cademicaffairs.uoregon.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24075"/>
            <a:ext cx="7772400" cy="3914775"/>
          </a:xfrm>
        </p:spPr>
        <p:txBody>
          <a:bodyPr/>
          <a:lstStyle/>
          <a:p>
            <a:pPr marL="0" indent="0">
              <a:buNone/>
            </a:pPr>
            <a:r>
              <a:rPr lang="en-US" sz="2000" dirty="0"/>
              <a:t>Materials</a:t>
            </a:r>
            <a:r>
              <a:rPr lang="en-US" dirty="0"/>
              <a:t> </a:t>
            </a:r>
            <a:r>
              <a:rPr lang="en-US" sz="2000" dirty="0"/>
              <a:t>presented are for general informational purposes only and do not constitute official University rules, policies or practices, or interpretations or summaries of such rules, policies or practices. No warranties or representations are made as to the accuracy of any information presented. Any discrepancy between the information presented here and the official rules and policies of the University of Oregon and the Oregon University System is not intended to and does not alter or </a:t>
            </a:r>
            <a:r>
              <a:rPr lang="en-US" sz="2000" dirty="0" smtClean="0"/>
              <a:t>amend </a:t>
            </a:r>
            <a:r>
              <a:rPr lang="en-US" sz="2000" dirty="0"/>
              <a:t>the official rules and policies.</a:t>
            </a:r>
          </a:p>
          <a:p>
            <a:endParaRPr lang="en-US" sz="2000" dirty="0"/>
          </a:p>
        </p:txBody>
      </p:sp>
      <p:sp>
        <p:nvSpPr>
          <p:cNvPr id="6" name="Slide Number Placeholder 5"/>
          <p:cNvSpPr>
            <a:spLocks noGrp="1"/>
          </p:cNvSpPr>
          <p:nvPr>
            <p:ph type="sldNum" sz="quarter" idx="15"/>
          </p:nvPr>
        </p:nvSpPr>
        <p:spPr/>
        <p:txBody>
          <a:bodyPr/>
          <a:lstStyle/>
          <a:p>
            <a:fld id="{2DEA1D09-501F-6647-B5FA-4A188AB44193}" type="slidenum">
              <a:rPr lang="en-US" smtClean="0"/>
              <a:pPr/>
              <a:t>1</a:t>
            </a:fld>
            <a:endParaRPr lang="en-US" dirty="0"/>
          </a:p>
        </p:txBody>
      </p:sp>
    </p:spTree>
    <p:extLst>
      <p:ext uri="{BB962C8B-B14F-4D97-AF65-F5344CB8AC3E}">
        <p14:creationId xmlns:p14="http://schemas.microsoft.com/office/powerpoint/2010/main" val="151592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362200"/>
            <a:ext cx="7467600" cy="3962400"/>
          </a:xfrm>
        </p:spPr>
        <p:txBody>
          <a:bodyPr/>
          <a:lstStyle/>
          <a:p>
            <a:r>
              <a:rPr lang="en-US" dirty="0"/>
              <a:t>School/College Review</a:t>
            </a:r>
          </a:p>
          <a:p>
            <a:pPr lvl="1"/>
            <a:r>
              <a:rPr lang="en-US" dirty="0"/>
              <a:t>Personnel or Advisory Committee (elected) – report and vote</a:t>
            </a:r>
          </a:p>
          <a:p>
            <a:pPr lvl="1"/>
            <a:r>
              <a:rPr lang="en-US" dirty="0"/>
              <a:t>Dean – report and recommendation</a:t>
            </a:r>
          </a:p>
          <a:p>
            <a:pPr>
              <a:spcBef>
                <a:spcPts val="0"/>
              </a:spcBef>
              <a:buFont typeface="Arial" pitchFamily="34" charset="0"/>
              <a:buChar char="•"/>
            </a:pPr>
            <a:r>
              <a:rPr lang="en-US" dirty="0" smtClean="0">
                <a:latin typeface="Calibri" pitchFamily="34" charset="0"/>
                <a:cs typeface="Calibri" pitchFamily="34" charset="0"/>
              </a:rPr>
              <a:t>University </a:t>
            </a:r>
            <a:r>
              <a:rPr lang="en-US" dirty="0">
                <a:latin typeface="Calibri" pitchFamily="34" charset="0"/>
                <a:cs typeface="Calibri" pitchFamily="34" charset="0"/>
              </a:rPr>
              <a:t>Review</a:t>
            </a:r>
          </a:p>
          <a:p>
            <a:pPr marL="914400" lvl="1" indent="-457200">
              <a:spcBef>
                <a:spcPts val="0"/>
              </a:spcBef>
              <a:buFont typeface="Calibri" pitchFamily="34" charset="0"/>
              <a:buChar char="—"/>
            </a:pPr>
            <a:r>
              <a:rPr lang="en-US" dirty="0" smtClean="0">
                <a:latin typeface="Calibri" pitchFamily="34" charset="0"/>
                <a:cs typeface="Calibri" pitchFamily="34" charset="0"/>
              </a:rPr>
              <a:t>Faculty </a:t>
            </a:r>
            <a:r>
              <a:rPr lang="en-US" dirty="0">
                <a:latin typeface="Calibri" pitchFamily="34" charset="0"/>
                <a:cs typeface="Calibri" pitchFamily="34" charset="0"/>
              </a:rPr>
              <a:t>Personnel Committee (elected</a:t>
            </a:r>
            <a:r>
              <a:rPr lang="en-US" dirty="0" smtClean="0">
                <a:latin typeface="Calibri" pitchFamily="34" charset="0"/>
                <a:cs typeface="Calibri" pitchFamily="34" charset="0"/>
              </a:rPr>
              <a:t>)</a:t>
            </a:r>
            <a:r>
              <a:rPr lang="en-US" dirty="0" smtClean="0"/>
              <a:t> – </a:t>
            </a:r>
            <a:r>
              <a:rPr lang="en-US" dirty="0" smtClean="0">
                <a:latin typeface="Calibri" pitchFamily="34" charset="0"/>
                <a:cs typeface="Calibri" pitchFamily="34" charset="0"/>
              </a:rPr>
              <a:t>report </a:t>
            </a:r>
            <a:r>
              <a:rPr lang="en-US" dirty="0">
                <a:latin typeface="Calibri" pitchFamily="34" charset="0"/>
                <a:cs typeface="Calibri" pitchFamily="34" charset="0"/>
              </a:rPr>
              <a:t>and vote   </a:t>
            </a:r>
            <a:endParaRPr lang="en-US" dirty="0" smtClean="0">
              <a:latin typeface="Calibri" pitchFamily="34" charset="0"/>
              <a:cs typeface="Calibri" pitchFamily="34" charset="0"/>
            </a:endParaRPr>
          </a:p>
          <a:p>
            <a:pPr marL="914400" lvl="1" indent="-457200">
              <a:spcBef>
                <a:spcPts val="0"/>
              </a:spcBef>
              <a:buFont typeface="Calibri" pitchFamily="34" charset="0"/>
              <a:buChar char="—"/>
            </a:pPr>
            <a:r>
              <a:rPr lang="en-US" dirty="0" smtClean="0">
                <a:latin typeface="Calibri" pitchFamily="34" charset="0"/>
                <a:cs typeface="Calibri" pitchFamily="34" charset="0"/>
              </a:rPr>
              <a:t>Provost</a:t>
            </a:r>
            <a:r>
              <a:rPr lang="en-US" dirty="0" smtClean="0"/>
              <a:t> – </a:t>
            </a:r>
            <a:r>
              <a:rPr lang="en-US" dirty="0" smtClean="0">
                <a:latin typeface="Calibri" pitchFamily="34" charset="0"/>
                <a:cs typeface="Calibri" pitchFamily="34" charset="0"/>
              </a:rPr>
              <a:t>review </a:t>
            </a:r>
            <a:r>
              <a:rPr lang="en-US" dirty="0">
                <a:latin typeface="Calibri" pitchFamily="34" charset="0"/>
                <a:cs typeface="Calibri" pitchFamily="34" charset="0"/>
              </a:rPr>
              <a:t>and </a:t>
            </a:r>
            <a:r>
              <a:rPr lang="en-US" dirty="0" smtClean="0">
                <a:latin typeface="Calibri" pitchFamily="34" charset="0"/>
                <a:cs typeface="Calibri" pitchFamily="34" charset="0"/>
              </a:rPr>
              <a:t>decision</a:t>
            </a:r>
            <a:endParaRPr lang="en-US" dirty="0">
              <a:latin typeface="Calibri" pitchFamily="34" charset="0"/>
              <a:cs typeface="Calibri" pitchFamily="34" charset="0"/>
            </a:endParaRPr>
          </a:p>
        </p:txBody>
      </p:sp>
      <p:sp>
        <p:nvSpPr>
          <p:cNvPr id="4" name="Text Placeholder 3"/>
          <p:cNvSpPr>
            <a:spLocks noGrp="1"/>
          </p:cNvSpPr>
          <p:nvPr>
            <p:ph type="body" sz="quarter" idx="13"/>
          </p:nvPr>
        </p:nvSpPr>
        <p:spPr/>
        <p:txBody>
          <a:bodyPr/>
          <a:lstStyle/>
          <a:p>
            <a:r>
              <a:rPr lang="en-US" dirty="0"/>
              <a:t>P&amp;T Process and Timetable </a:t>
            </a:r>
            <a:r>
              <a:rPr lang="en-US" dirty="0" smtClean="0"/>
              <a:t>(cont’d</a:t>
            </a:r>
            <a:r>
              <a:rPr lang="en-US" dirty="0"/>
              <a:t>)</a:t>
            </a:r>
          </a:p>
        </p:txBody>
      </p:sp>
      <p:sp>
        <p:nvSpPr>
          <p:cNvPr id="7" name="Content Placeholder 2"/>
          <p:cNvSpPr txBox="1">
            <a:spLocks/>
          </p:cNvSpPr>
          <p:nvPr/>
        </p:nvSpPr>
        <p:spPr>
          <a:xfrm rot="19747867">
            <a:off x="211252" y="2682116"/>
            <a:ext cx="1403998" cy="10700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smtClean="0">
                <a:solidFill>
                  <a:srgbClr val="FF0000"/>
                </a:solidFill>
              </a:rPr>
              <a:t>Fall/</a:t>
            </a:r>
          </a:p>
          <a:p>
            <a:pPr marL="0" indent="0">
              <a:buNone/>
            </a:pPr>
            <a:r>
              <a:rPr lang="en-US" sz="3000" dirty="0" smtClean="0">
                <a:solidFill>
                  <a:srgbClr val="FF0000"/>
                </a:solidFill>
              </a:rPr>
              <a:t>Winter</a:t>
            </a:r>
            <a:endParaRPr lang="en-US" sz="3000" dirty="0">
              <a:solidFill>
                <a:srgbClr val="FF0000"/>
              </a:solidFill>
            </a:endParaRPr>
          </a:p>
        </p:txBody>
      </p:sp>
      <p:sp>
        <p:nvSpPr>
          <p:cNvPr id="8" name="Content Placeholder 2"/>
          <p:cNvSpPr txBox="1">
            <a:spLocks/>
          </p:cNvSpPr>
          <p:nvPr/>
        </p:nvSpPr>
        <p:spPr>
          <a:xfrm rot="19747867">
            <a:off x="233932" y="4867026"/>
            <a:ext cx="1421281" cy="11557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smtClean="0">
                <a:solidFill>
                  <a:srgbClr val="FF0000"/>
                </a:solidFill>
              </a:rPr>
              <a:t>Winter/</a:t>
            </a:r>
          </a:p>
          <a:p>
            <a:pPr marL="0" indent="0">
              <a:buNone/>
            </a:pPr>
            <a:r>
              <a:rPr lang="en-US" sz="3000" dirty="0" smtClean="0">
                <a:solidFill>
                  <a:srgbClr val="FF0000"/>
                </a:solidFill>
              </a:rPr>
              <a:t>Spring</a:t>
            </a:r>
          </a:p>
          <a:p>
            <a:pPr marL="0" indent="0">
              <a:buNone/>
            </a:pPr>
            <a:endParaRPr lang="en-US" sz="3000" dirty="0">
              <a:solidFill>
                <a:srgbClr val="FF0000"/>
              </a:solidFill>
            </a:endParaRPr>
          </a:p>
        </p:txBody>
      </p:sp>
      <p:sp>
        <p:nvSpPr>
          <p:cNvPr id="6" name="Rectangle 5"/>
          <p:cNvSpPr/>
          <p:nvPr/>
        </p:nvSpPr>
        <p:spPr>
          <a:xfrm>
            <a:off x="1331818" y="6106180"/>
            <a:ext cx="6480364" cy="523220"/>
          </a:xfrm>
          <a:prstGeom prst="rect">
            <a:avLst/>
          </a:prstGeom>
        </p:spPr>
        <p:txBody>
          <a:bodyPr wrap="none">
            <a:spAutoFit/>
          </a:bodyPr>
          <a:lstStyle/>
          <a:p>
            <a:r>
              <a:rPr lang="en-US" sz="2800" dirty="0" smtClean="0">
                <a:solidFill>
                  <a:srgbClr val="FF0000"/>
                </a:solidFill>
              </a:rPr>
              <a:t>Decision announcement target date: May 1</a:t>
            </a:r>
            <a:endParaRPr lang="en-US" sz="2800" dirty="0">
              <a:solidFill>
                <a:srgbClr val="FF0000"/>
              </a:solidFill>
            </a:endParaRPr>
          </a:p>
        </p:txBody>
      </p:sp>
      <p:sp>
        <p:nvSpPr>
          <p:cNvPr id="9" name="Slide Number Placeholder 8"/>
          <p:cNvSpPr>
            <a:spLocks noGrp="1"/>
          </p:cNvSpPr>
          <p:nvPr>
            <p:ph type="sldNum" sz="quarter" idx="15"/>
          </p:nvPr>
        </p:nvSpPr>
        <p:spPr/>
        <p:txBody>
          <a:bodyPr/>
          <a:lstStyle/>
          <a:p>
            <a:fld id="{2DEA1D09-501F-6647-B5FA-4A188AB44193}" type="slidenum">
              <a:rPr lang="en-US" smtClean="0"/>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24075"/>
            <a:ext cx="7086600" cy="3914775"/>
          </a:xfrm>
        </p:spPr>
        <p:txBody>
          <a:bodyPr/>
          <a:lstStyle/>
          <a:p>
            <a:r>
              <a:rPr lang="en-US" dirty="0"/>
              <a:t>Waiver / non-waiver letter</a:t>
            </a:r>
          </a:p>
          <a:p>
            <a:r>
              <a:rPr lang="en-US" dirty="0" smtClean="0"/>
              <a:t>Vitae </a:t>
            </a:r>
            <a:r>
              <a:rPr lang="en-US" dirty="0"/>
              <a:t>(signed and dated)</a:t>
            </a:r>
          </a:p>
          <a:p>
            <a:r>
              <a:rPr lang="en-US" dirty="0"/>
              <a:t>Candidate’s statement (signed and dated)</a:t>
            </a:r>
          </a:p>
          <a:p>
            <a:r>
              <a:rPr lang="en-US" dirty="0"/>
              <a:t>Suggestions regarding external reviewers</a:t>
            </a:r>
          </a:p>
        </p:txBody>
      </p:sp>
      <p:sp>
        <p:nvSpPr>
          <p:cNvPr id="4" name="Text Placeholder 3"/>
          <p:cNvSpPr>
            <a:spLocks noGrp="1"/>
          </p:cNvSpPr>
          <p:nvPr>
            <p:ph type="body" sz="quarter" idx="13"/>
          </p:nvPr>
        </p:nvSpPr>
        <p:spPr/>
        <p:txBody>
          <a:bodyPr/>
          <a:lstStyle/>
          <a:p>
            <a:r>
              <a:rPr lang="en-US" dirty="0" smtClean="0"/>
              <a:t>Candidate’s Responsibilities</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Candidate’s </a:t>
            </a:r>
            <a:r>
              <a:rPr lang="en-US" dirty="0" smtClean="0"/>
              <a:t>Responsibilities (cont’d)</a:t>
            </a:r>
            <a:endParaRPr lang="en-US" dirty="0"/>
          </a:p>
        </p:txBody>
      </p:sp>
      <p:sp>
        <p:nvSpPr>
          <p:cNvPr id="2" name="Rectangle 1"/>
          <p:cNvSpPr/>
          <p:nvPr/>
        </p:nvSpPr>
        <p:spPr>
          <a:xfrm>
            <a:off x="914400" y="2286000"/>
            <a:ext cx="7772400" cy="3539430"/>
          </a:xfrm>
          <a:prstGeom prst="rect">
            <a:avLst/>
          </a:prstGeom>
        </p:spPr>
        <p:txBody>
          <a:bodyPr wrap="square">
            <a:spAutoFit/>
          </a:bodyPr>
          <a:lstStyle/>
          <a:p>
            <a:pPr marL="457200" indent="-457200">
              <a:buFont typeface="Arial" panose="020B0604020202020204" pitchFamily="34" charset="0"/>
              <a:buChar char="•"/>
            </a:pPr>
            <a:r>
              <a:rPr lang="en-US" sz="3200" dirty="0"/>
              <a:t>Supplemental material</a:t>
            </a:r>
          </a:p>
          <a:p>
            <a:pPr marL="914400" lvl="1" indent="-457200">
              <a:buFont typeface="Arial" panose="020B0604020202020204" pitchFamily="34" charset="0"/>
              <a:buChar char="•"/>
            </a:pPr>
            <a:r>
              <a:rPr lang="en-US" sz="3200" dirty="0"/>
              <a:t>All publications or other professional or creative accomplishments (returned after case is completed)</a:t>
            </a:r>
          </a:p>
          <a:p>
            <a:pPr marL="914400" lvl="1" indent="-457200">
              <a:buFont typeface="Arial" panose="020B0604020202020204" pitchFamily="34" charset="0"/>
              <a:buChar char="•"/>
            </a:pPr>
            <a:r>
              <a:rPr lang="en-US" sz="3200" dirty="0"/>
              <a:t>Documentation of publications in press</a:t>
            </a:r>
          </a:p>
          <a:p>
            <a:pPr marL="914400" lvl="1" indent="-457200">
              <a:buFont typeface="Arial" panose="020B0604020202020204" pitchFamily="34" charset="0"/>
              <a:buChar char="•"/>
            </a:pPr>
            <a:r>
              <a:rPr lang="en-US" sz="3200" dirty="0"/>
              <a:t>Teaching </a:t>
            </a:r>
            <a:r>
              <a:rPr lang="en-US" sz="3200" dirty="0" smtClean="0"/>
              <a:t>portfolio</a:t>
            </a:r>
          </a:p>
          <a:p>
            <a:pPr marL="914400" lvl="1" indent="-457200">
              <a:buFont typeface="Arial" panose="020B0604020202020204" pitchFamily="34" charset="0"/>
              <a:buChar char="•"/>
            </a:pPr>
            <a:r>
              <a:rPr lang="en-US" sz="3200" dirty="0" smtClean="0"/>
              <a:t>Service portfolio</a:t>
            </a:r>
            <a:endParaRPr lang="en-US" sz="3200"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Research</a:t>
            </a:r>
            <a:endParaRPr lang="en-US" dirty="0"/>
          </a:p>
        </p:txBody>
      </p:sp>
      <p:sp>
        <p:nvSpPr>
          <p:cNvPr id="2" name="Rectangle 1"/>
          <p:cNvSpPr/>
          <p:nvPr/>
        </p:nvSpPr>
        <p:spPr>
          <a:xfrm>
            <a:off x="914400" y="2407326"/>
            <a:ext cx="7315200" cy="3539430"/>
          </a:xfrm>
          <a:prstGeom prst="rect">
            <a:avLst/>
          </a:prstGeom>
        </p:spPr>
        <p:txBody>
          <a:bodyPr wrap="square">
            <a:spAutoFit/>
          </a:bodyPr>
          <a:lstStyle/>
          <a:p>
            <a:pPr marL="457200" indent="-457200">
              <a:buFont typeface="Arial" panose="020B0604020202020204" pitchFamily="34" charset="0"/>
              <a:buChar char="•"/>
            </a:pPr>
            <a:r>
              <a:rPr lang="en-US" sz="3200" dirty="0"/>
              <a:t>Departmental P&amp;T criteria statement </a:t>
            </a:r>
            <a:r>
              <a:rPr lang="en-US" sz="3200" dirty="0">
                <a:hlinkClick r:id="rId2"/>
              </a:rPr>
              <a:t>http://</a:t>
            </a:r>
            <a:r>
              <a:rPr lang="en-US" sz="3200" dirty="0" smtClean="0">
                <a:hlinkClick r:id="rId2"/>
              </a:rPr>
              <a:t>academicaffairs.uoregon.edu/content/departmental-policies</a:t>
            </a:r>
            <a:endParaRPr lang="en-US" sz="3200" dirty="0" smtClean="0"/>
          </a:p>
          <a:p>
            <a:pPr marL="457200" indent="-457200">
              <a:buFont typeface="Arial" panose="020B0604020202020204" pitchFamily="34" charset="0"/>
              <a:buChar char="•"/>
            </a:pPr>
            <a:r>
              <a:rPr lang="en-US" sz="3200" dirty="0" smtClean="0"/>
              <a:t>Focus on peer-reviewed output in the strongest venues</a:t>
            </a:r>
          </a:p>
          <a:p>
            <a:pPr marL="457200" indent="-457200">
              <a:buFont typeface="Arial" panose="020B0604020202020204" pitchFamily="34" charset="0"/>
              <a:buChar char="•"/>
            </a:pPr>
            <a:r>
              <a:rPr lang="en-US" sz="3200" dirty="0" smtClean="0"/>
              <a:t>Pay </a:t>
            </a:r>
            <a:r>
              <a:rPr lang="en-US" sz="3200" dirty="0"/>
              <a:t>attention to what matters in your </a:t>
            </a:r>
            <a:r>
              <a:rPr lang="en-US" sz="3200" dirty="0" smtClean="0"/>
              <a:t>field</a:t>
            </a:r>
            <a:endParaRPr lang="en-US" sz="3200"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Research (cont’d)</a:t>
            </a:r>
            <a:endParaRPr lang="en-US" dirty="0"/>
          </a:p>
        </p:txBody>
      </p:sp>
      <p:sp>
        <p:nvSpPr>
          <p:cNvPr id="2" name="Rectangle 1"/>
          <p:cNvSpPr/>
          <p:nvPr/>
        </p:nvSpPr>
        <p:spPr>
          <a:xfrm>
            <a:off x="1143000" y="2133600"/>
            <a:ext cx="7086600" cy="3539430"/>
          </a:xfrm>
          <a:prstGeom prst="rect">
            <a:avLst/>
          </a:prstGeom>
        </p:spPr>
        <p:txBody>
          <a:bodyPr wrap="square">
            <a:spAutoFit/>
          </a:bodyPr>
          <a:lstStyle/>
          <a:p>
            <a:pPr marL="457200" indent="-457200">
              <a:buFont typeface="Arial" panose="020B0604020202020204" pitchFamily="34" charset="0"/>
              <a:buChar char="•"/>
            </a:pPr>
            <a:r>
              <a:rPr lang="en-US" sz="3200" dirty="0"/>
              <a:t>Quality/impact </a:t>
            </a:r>
            <a:r>
              <a:rPr lang="en-US" sz="3200" i="1" dirty="0"/>
              <a:t>vs</a:t>
            </a:r>
            <a:r>
              <a:rPr lang="en-US" sz="3200" dirty="0"/>
              <a:t>. quantity – but don’t ignore quantity</a:t>
            </a:r>
          </a:p>
          <a:p>
            <a:pPr marL="457200" indent="-457200">
              <a:buFont typeface="Arial" panose="020B0604020202020204" pitchFamily="34" charset="0"/>
              <a:buChar char="•"/>
            </a:pPr>
            <a:r>
              <a:rPr lang="en-US" sz="3200" dirty="0"/>
              <a:t>Activity does not necessarily equate with accomplishment</a:t>
            </a:r>
          </a:p>
          <a:p>
            <a:pPr marL="914400" lvl="1" indent="-457200">
              <a:buFont typeface="Arial" panose="020B0604020202020204" pitchFamily="34" charset="0"/>
              <a:buChar char="•"/>
            </a:pPr>
            <a:r>
              <a:rPr lang="en-US" sz="3200" dirty="0"/>
              <a:t>Textbooks</a:t>
            </a:r>
          </a:p>
          <a:p>
            <a:pPr marL="914400" lvl="1" indent="-457200">
              <a:buFont typeface="Arial" panose="020B0604020202020204" pitchFamily="34" charset="0"/>
              <a:buChar char="•"/>
            </a:pPr>
            <a:r>
              <a:rPr lang="en-US" sz="3200" dirty="0"/>
              <a:t>Websites</a:t>
            </a:r>
          </a:p>
          <a:p>
            <a:pPr marL="914400" lvl="1" indent="-457200">
              <a:buFont typeface="Arial" panose="020B0604020202020204" pitchFamily="34" charset="0"/>
              <a:buChar char="•"/>
            </a:pPr>
            <a:r>
              <a:rPr lang="en-US" sz="3200" dirty="0"/>
              <a:t>Conferences</a:t>
            </a:r>
          </a:p>
        </p:txBody>
      </p:sp>
      <p:sp>
        <p:nvSpPr>
          <p:cNvPr id="5" name="Slide Number Placeholder 4"/>
          <p:cNvSpPr>
            <a:spLocks noGrp="1"/>
          </p:cNvSpPr>
          <p:nvPr>
            <p:ph type="sldNum" sz="quarter" idx="15"/>
          </p:nvPr>
        </p:nvSpPr>
        <p:spPr/>
        <p:txBody>
          <a:bodyPr/>
          <a:lstStyle/>
          <a:p>
            <a:fld id="{2DEA1D09-501F-6647-B5FA-4A188AB44193}" type="slidenum">
              <a:rPr lang="en-US" smtClean="0"/>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Teaching matters</a:t>
            </a:r>
          </a:p>
          <a:p>
            <a:r>
              <a:rPr lang="en-US" dirty="0"/>
              <a:t>Ideal – experience across range of levels and class sizes</a:t>
            </a:r>
          </a:p>
          <a:p>
            <a:r>
              <a:rPr lang="en-US" dirty="0"/>
              <a:t>Student evaluations are considered</a:t>
            </a:r>
          </a:p>
          <a:p>
            <a:r>
              <a:rPr lang="en-US" dirty="0"/>
              <a:t>Peer evaluations are required</a:t>
            </a:r>
          </a:p>
          <a:p>
            <a:pPr lvl="1"/>
            <a:r>
              <a:rPr lang="en-US" dirty="0"/>
              <a:t>At least one/year in the three years preceding the tenure year</a:t>
            </a:r>
          </a:p>
          <a:p>
            <a:pPr lvl="1"/>
            <a:r>
              <a:rPr lang="en-US" dirty="0"/>
              <a:t>Department conducts – reminders may be </a:t>
            </a:r>
            <a:r>
              <a:rPr lang="en-US" dirty="0" smtClean="0"/>
              <a:t>helpful</a:t>
            </a:r>
            <a:endParaRPr lang="en-US" dirty="0"/>
          </a:p>
        </p:txBody>
      </p:sp>
      <p:sp>
        <p:nvSpPr>
          <p:cNvPr id="4" name="Text Placeholder 3"/>
          <p:cNvSpPr>
            <a:spLocks noGrp="1"/>
          </p:cNvSpPr>
          <p:nvPr>
            <p:ph type="body" sz="quarter" idx="13"/>
          </p:nvPr>
        </p:nvSpPr>
        <p:spPr/>
        <p:txBody>
          <a:bodyPr/>
          <a:lstStyle/>
          <a:p>
            <a:r>
              <a:rPr lang="en-US" dirty="0" smtClean="0"/>
              <a:t>Teaching</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4075"/>
            <a:ext cx="8229600" cy="4276725"/>
          </a:xfrm>
        </p:spPr>
        <p:txBody>
          <a:bodyPr/>
          <a:lstStyle/>
          <a:p>
            <a:r>
              <a:rPr lang="en-US" dirty="0"/>
              <a:t>Draw on available resources</a:t>
            </a:r>
          </a:p>
          <a:p>
            <a:pPr lvl="1"/>
            <a:r>
              <a:rPr lang="en-US" dirty="0"/>
              <a:t>Teaching Effectiveness Program</a:t>
            </a:r>
          </a:p>
          <a:p>
            <a:r>
              <a:rPr lang="en-US" dirty="0"/>
              <a:t>Graduate supervision – UO is a research university</a:t>
            </a:r>
          </a:p>
        </p:txBody>
      </p:sp>
      <p:sp>
        <p:nvSpPr>
          <p:cNvPr id="4" name="Text Placeholder 3"/>
          <p:cNvSpPr>
            <a:spLocks noGrp="1"/>
          </p:cNvSpPr>
          <p:nvPr>
            <p:ph type="body" sz="quarter" idx="13"/>
          </p:nvPr>
        </p:nvSpPr>
        <p:spPr/>
        <p:txBody>
          <a:bodyPr/>
          <a:lstStyle/>
          <a:p>
            <a:r>
              <a:rPr lang="en-US" dirty="0" smtClean="0"/>
              <a:t>Teaching (cont’d</a:t>
            </a:r>
            <a:r>
              <a:rPr lang="en-US" dirty="0"/>
              <a:t>)</a:t>
            </a:r>
          </a:p>
        </p:txBody>
      </p:sp>
      <p:sp>
        <p:nvSpPr>
          <p:cNvPr id="5" name="Slide Number Placeholder 4"/>
          <p:cNvSpPr>
            <a:spLocks noGrp="1"/>
          </p:cNvSpPr>
          <p:nvPr>
            <p:ph type="sldNum" sz="quarter" idx="15"/>
          </p:nvPr>
        </p:nvSpPr>
        <p:spPr/>
        <p:txBody>
          <a:bodyPr/>
          <a:lstStyle/>
          <a:p>
            <a:fld id="{2DEA1D09-501F-6647-B5FA-4A188AB44193}" type="slidenum">
              <a:rPr lang="en-US" smtClean="0"/>
              <a:pPr/>
              <a:t>16</a:t>
            </a:fld>
            <a:endParaRPr lang="en-US" dirty="0"/>
          </a:p>
        </p:txBody>
      </p:sp>
    </p:spTree>
    <p:extLst>
      <p:ext uri="{BB962C8B-B14F-4D97-AF65-F5344CB8AC3E}">
        <p14:creationId xmlns:p14="http://schemas.microsoft.com/office/powerpoint/2010/main" val="5515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4075"/>
            <a:ext cx="8229600" cy="3590925"/>
          </a:xfrm>
        </p:spPr>
        <p:txBody>
          <a:bodyPr/>
          <a:lstStyle/>
          <a:p>
            <a:r>
              <a:rPr lang="en-US" dirty="0"/>
              <a:t>Departmental contributions</a:t>
            </a:r>
          </a:p>
          <a:p>
            <a:r>
              <a:rPr lang="en-US" dirty="0"/>
              <a:t>Avoid extreme time commitments</a:t>
            </a:r>
          </a:p>
          <a:p>
            <a:r>
              <a:rPr lang="en-US" dirty="0"/>
              <a:t>Be cautious with college/school or university assignments</a:t>
            </a:r>
          </a:p>
          <a:p>
            <a:r>
              <a:rPr lang="en-US" dirty="0"/>
              <a:t>Strong service will not compensate for a weak research or teaching record</a:t>
            </a:r>
          </a:p>
          <a:p>
            <a:endParaRPr lang="en-US" sz="2800" dirty="0"/>
          </a:p>
        </p:txBody>
      </p:sp>
      <p:sp>
        <p:nvSpPr>
          <p:cNvPr id="4" name="Text Placeholder 3"/>
          <p:cNvSpPr>
            <a:spLocks noGrp="1"/>
          </p:cNvSpPr>
          <p:nvPr>
            <p:ph type="body" sz="quarter" idx="13"/>
          </p:nvPr>
        </p:nvSpPr>
        <p:spPr/>
        <p:txBody>
          <a:bodyPr/>
          <a:lstStyle/>
          <a:p>
            <a:r>
              <a:rPr lang="en-US" dirty="0" smtClean="0"/>
              <a:t>Service</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17</a:t>
            </a:fld>
            <a:endParaRPr lang="en-US" dirty="0"/>
          </a:p>
        </p:txBody>
      </p:sp>
    </p:spTree>
    <p:extLst>
      <p:ext uri="{BB962C8B-B14F-4D97-AF65-F5344CB8AC3E}">
        <p14:creationId xmlns:p14="http://schemas.microsoft.com/office/powerpoint/2010/main" val="365074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4075"/>
            <a:ext cx="8229600" cy="3590925"/>
          </a:xfrm>
        </p:spPr>
        <p:txBody>
          <a:bodyPr/>
          <a:lstStyle/>
          <a:p>
            <a:r>
              <a:rPr lang="en-US" dirty="0"/>
              <a:t>Options</a:t>
            </a:r>
          </a:p>
          <a:p>
            <a:pPr lvl="1"/>
            <a:r>
              <a:rPr lang="en-US" dirty="0"/>
              <a:t>Entirely closed</a:t>
            </a:r>
          </a:p>
          <a:p>
            <a:pPr lvl="1"/>
            <a:r>
              <a:rPr lang="en-US" dirty="0"/>
              <a:t>Closed except for internal letters</a:t>
            </a:r>
          </a:p>
          <a:p>
            <a:pPr lvl="1"/>
            <a:r>
              <a:rPr lang="en-US" dirty="0"/>
              <a:t>Open except for external letters</a:t>
            </a:r>
          </a:p>
          <a:p>
            <a:pPr lvl="1"/>
            <a:r>
              <a:rPr lang="en-US" dirty="0"/>
              <a:t>Entirely open (default)</a:t>
            </a:r>
          </a:p>
          <a:p>
            <a:endParaRPr lang="en-US" sz="2800" dirty="0"/>
          </a:p>
        </p:txBody>
      </p:sp>
      <p:sp>
        <p:nvSpPr>
          <p:cNvPr id="4" name="Text Placeholder 3"/>
          <p:cNvSpPr>
            <a:spLocks noGrp="1"/>
          </p:cNvSpPr>
          <p:nvPr>
            <p:ph type="body" sz="quarter" idx="13"/>
          </p:nvPr>
        </p:nvSpPr>
        <p:spPr/>
        <p:txBody>
          <a:bodyPr/>
          <a:lstStyle/>
          <a:p>
            <a:r>
              <a:rPr lang="en-US" dirty="0" smtClean="0"/>
              <a:t>Waiver / Non-Waiver</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18</a:t>
            </a:fld>
            <a:endParaRPr lang="en-US" dirty="0"/>
          </a:p>
        </p:txBody>
      </p:sp>
    </p:spTree>
    <p:extLst>
      <p:ext uri="{BB962C8B-B14F-4D97-AF65-F5344CB8AC3E}">
        <p14:creationId xmlns:p14="http://schemas.microsoft.com/office/powerpoint/2010/main" val="365074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8229600" cy="4061728"/>
          </a:xfrm>
        </p:spPr>
        <p:txBody>
          <a:bodyPr/>
          <a:lstStyle/>
          <a:p>
            <a:r>
              <a:rPr lang="en-US" dirty="0" smtClean="0"/>
              <a:t>Your </a:t>
            </a:r>
            <a:r>
              <a:rPr lang="en-US" dirty="0"/>
              <a:t>decision – you should feel no pressure on this</a:t>
            </a:r>
          </a:p>
          <a:p>
            <a:r>
              <a:rPr lang="en-US" dirty="0"/>
              <a:t>A letter is required in all cases – department will prepare for you from an available template after your decision</a:t>
            </a:r>
          </a:p>
          <a:p>
            <a:r>
              <a:rPr lang="en-US" dirty="0"/>
              <a:t>Timing: waiver/non-waiver letter must be signed before external letters are solicited</a:t>
            </a:r>
          </a:p>
        </p:txBody>
      </p:sp>
      <p:sp>
        <p:nvSpPr>
          <p:cNvPr id="4" name="Text Placeholder 3"/>
          <p:cNvSpPr>
            <a:spLocks noGrp="1"/>
          </p:cNvSpPr>
          <p:nvPr>
            <p:ph type="body" sz="quarter" idx="13"/>
          </p:nvPr>
        </p:nvSpPr>
        <p:spPr/>
        <p:txBody>
          <a:bodyPr/>
          <a:lstStyle/>
          <a:p>
            <a:r>
              <a:rPr lang="en-US" dirty="0" smtClean="0"/>
              <a:t>Waiver / Non-Waiver (cont’d)</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19</a:t>
            </a:fld>
            <a:endParaRPr lang="en-US" dirty="0"/>
          </a:p>
        </p:txBody>
      </p:sp>
    </p:spTree>
    <p:extLst>
      <p:ext uri="{BB962C8B-B14F-4D97-AF65-F5344CB8AC3E}">
        <p14:creationId xmlns:p14="http://schemas.microsoft.com/office/powerpoint/2010/main" val="62465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640" y="5080"/>
            <a:ext cx="9225280" cy="6929120"/>
          </a:xfrm>
          <a:prstGeom prst="rect">
            <a:avLst/>
          </a:prstGeom>
        </p:spPr>
      </p:pic>
      <p:sp>
        <p:nvSpPr>
          <p:cNvPr id="9" name="TextBox 8"/>
          <p:cNvSpPr txBox="1"/>
          <p:nvPr/>
        </p:nvSpPr>
        <p:spPr>
          <a:xfrm>
            <a:off x="2551544" y="2438400"/>
            <a:ext cx="6264564" cy="1175706"/>
          </a:xfrm>
          <a:prstGeom prst="rect">
            <a:avLst/>
          </a:prstGeom>
          <a:noFill/>
        </p:spPr>
        <p:txBody>
          <a:bodyPr wrap="square" rtlCol="0">
            <a:spAutoFit/>
          </a:bodyPr>
          <a:lstStyle/>
          <a:p>
            <a:pPr>
              <a:lnSpc>
                <a:spcPct val="80000"/>
              </a:lnSpc>
            </a:pPr>
            <a:r>
              <a:rPr lang="en-US" sz="4400" dirty="0" smtClean="0">
                <a:solidFill>
                  <a:schemeClr val="bg1"/>
                </a:solidFill>
                <a:latin typeface="Akzidenz Grotesk BE Cn"/>
                <a:cs typeface="Akzidenz Grotesk BE Cn"/>
              </a:rPr>
              <a:t>Promotion &amp; Tenure For</a:t>
            </a:r>
          </a:p>
          <a:p>
            <a:pPr>
              <a:lnSpc>
                <a:spcPct val="80000"/>
              </a:lnSpc>
            </a:pPr>
            <a:r>
              <a:rPr lang="en-US" sz="4400" dirty="0" smtClean="0">
                <a:solidFill>
                  <a:schemeClr val="bg1"/>
                </a:solidFill>
                <a:latin typeface="Akzidenz Grotesk BE Cn"/>
                <a:cs typeface="Akzidenz Grotesk BE Cn"/>
              </a:rPr>
              <a:t>Untenured Faculty</a:t>
            </a:r>
            <a:endParaRPr lang="en-US" sz="4400" dirty="0">
              <a:solidFill>
                <a:schemeClr val="bg1"/>
              </a:solidFill>
              <a:latin typeface="Akzidenz Grotesk BE Cn"/>
              <a:cs typeface="Akzidenz Grotesk BE Cn"/>
            </a:endParaRPr>
          </a:p>
        </p:txBody>
      </p:sp>
      <p:sp>
        <p:nvSpPr>
          <p:cNvPr id="10" name="TextBox 9"/>
          <p:cNvSpPr txBox="1"/>
          <p:nvPr/>
        </p:nvSpPr>
        <p:spPr>
          <a:xfrm>
            <a:off x="2574635" y="4086456"/>
            <a:ext cx="4378823" cy="1323439"/>
          </a:xfrm>
          <a:prstGeom prst="rect">
            <a:avLst/>
          </a:prstGeom>
          <a:noFill/>
        </p:spPr>
        <p:txBody>
          <a:bodyPr wrap="square" rtlCol="0">
            <a:spAutoFit/>
          </a:bodyPr>
          <a:lstStyle/>
          <a:p>
            <a:r>
              <a:rPr lang="en-US" sz="1600" dirty="0" smtClean="0">
                <a:solidFill>
                  <a:srgbClr val="FFFFFF"/>
                </a:solidFill>
                <a:latin typeface="Akzidenz Grotesk BE Light"/>
                <a:cs typeface="Akzidenz Grotesk BE Light"/>
              </a:rPr>
              <a:t>Ken Doxsee</a:t>
            </a:r>
          </a:p>
          <a:p>
            <a:r>
              <a:rPr lang="en-US" sz="1600" dirty="0" smtClean="0">
                <a:solidFill>
                  <a:srgbClr val="FFFFFF"/>
                </a:solidFill>
                <a:latin typeface="Akzidenz Grotesk BE Light"/>
                <a:cs typeface="Akzidenz Grotesk BE Light"/>
              </a:rPr>
              <a:t>Vice Provost for Academic Affairs</a:t>
            </a:r>
          </a:p>
          <a:p>
            <a:endParaRPr lang="en-US" sz="1600" dirty="0">
              <a:solidFill>
                <a:srgbClr val="FFFFFF"/>
              </a:solidFill>
              <a:latin typeface="Akzidenz Grotesk BE Light"/>
              <a:cs typeface="Akzidenz Grotesk BE Light"/>
            </a:endParaRPr>
          </a:p>
          <a:p>
            <a:r>
              <a:rPr lang="en-US" sz="1600" dirty="0" smtClean="0">
                <a:solidFill>
                  <a:srgbClr val="FFFFFF"/>
                </a:solidFill>
                <a:latin typeface="Akzidenz Grotesk BE Light"/>
                <a:cs typeface="Akzidenz Grotesk BE Light"/>
              </a:rPr>
              <a:t>November 4, 2015</a:t>
            </a:r>
          </a:p>
          <a:p>
            <a:endParaRPr lang="en-US" sz="1600" dirty="0" smtClean="0">
              <a:solidFill>
                <a:srgbClr val="FFFFFF"/>
              </a:solidFill>
              <a:latin typeface="Akzidenz Grotesk BE Light"/>
              <a:cs typeface="Akzidenz Grotesk BE Light"/>
            </a:endParaRPr>
          </a:p>
        </p:txBody>
      </p:sp>
      <p:sp>
        <p:nvSpPr>
          <p:cNvPr id="5" name="Slide Number Placeholder 4"/>
          <p:cNvSpPr>
            <a:spLocks noGrp="1"/>
          </p:cNvSpPr>
          <p:nvPr>
            <p:ph type="sldNum" sz="quarter" idx="12"/>
          </p:nvPr>
        </p:nvSpPr>
        <p:spPr/>
        <p:txBody>
          <a:bodyPr/>
          <a:lstStyle/>
          <a:p>
            <a:fld id="{2DEA1D09-501F-6647-B5FA-4A188AB44193}" type="slidenum">
              <a:rPr lang="en-US" smtClean="0"/>
              <a:pPr/>
              <a:t>2</a:t>
            </a:fld>
            <a:endParaRPr lang="en-US" dirty="0"/>
          </a:p>
        </p:txBody>
      </p:sp>
    </p:spTree>
    <p:extLst>
      <p:ext uri="{BB962C8B-B14F-4D97-AF65-F5344CB8AC3E}">
        <p14:creationId xmlns:p14="http://schemas.microsoft.com/office/powerpoint/2010/main" val="124244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Full profile (including teaching and service)</a:t>
            </a:r>
          </a:p>
          <a:p>
            <a:r>
              <a:rPr lang="en-US" sz="2800" dirty="0"/>
              <a:t>Education: Include graduation dates, mentor’s names</a:t>
            </a:r>
          </a:p>
          <a:p>
            <a:r>
              <a:rPr lang="en-US" sz="2800" dirty="0" smtClean="0"/>
              <a:t>Distinguish peer-reviewed publications from other research or writing activity</a:t>
            </a:r>
          </a:p>
          <a:p>
            <a:pPr lvl="1"/>
            <a:r>
              <a:rPr lang="en-US" dirty="0" smtClean="0"/>
              <a:t>Present the complete bibliographic citation in the style appropriate to your field’s principal journal(s)</a:t>
            </a:r>
          </a:p>
          <a:p>
            <a:pPr lvl="1"/>
            <a:r>
              <a:rPr lang="en-US" dirty="0" smtClean="0"/>
              <a:t>Provide full lists of co-authors in the published order</a:t>
            </a:r>
          </a:p>
          <a:p>
            <a:endParaRPr lang="en-US" dirty="0"/>
          </a:p>
        </p:txBody>
      </p:sp>
      <p:sp>
        <p:nvSpPr>
          <p:cNvPr id="4" name="Text Placeholder 3"/>
          <p:cNvSpPr>
            <a:spLocks noGrp="1"/>
          </p:cNvSpPr>
          <p:nvPr>
            <p:ph type="body" sz="quarter" idx="13"/>
          </p:nvPr>
        </p:nvSpPr>
        <p:spPr>
          <a:xfrm>
            <a:off x="0" y="1276350"/>
            <a:ext cx="9144000" cy="666750"/>
          </a:xfrm>
        </p:spPr>
        <p:txBody>
          <a:bodyPr/>
          <a:lstStyle/>
          <a:p>
            <a:r>
              <a:rPr lang="en-US" dirty="0" smtClean="0"/>
              <a:t>Vitae</a:t>
            </a:r>
            <a:endParaRPr lang="en-US" dirty="0"/>
          </a:p>
          <a:p>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20</a:t>
            </a:fld>
            <a:endParaRPr lang="en-US" dirty="0"/>
          </a:p>
        </p:txBody>
      </p:sp>
    </p:spTree>
    <p:extLst>
      <p:ext uri="{BB962C8B-B14F-4D97-AF65-F5344CB8AC3E}">
        <p14:creationId xmlns:p14="http://schemas.microsoft.com/office/powerpoint/2010/main" val="367430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3175"/>
            <a:ext cx="8229600" cy="3752850"/>
          </a:xfrm>
        </p:spPr>
        <p:txBody>
          <a:bodyPr/>
          <a:lstStyle/>
          <a:p>
            <a:r>
              <a:rPr lang="en-US" sz="2800" dirty="0"/>
              <a:t>Appropriately sort work in areas other than conventional publication </a:t>
            </a:r>
            <a:r>
              <a:rPr lang="en-US" sz="2800" dirty="0" smtClean="0"/>
              <a:t>(</a:t>
            </a:r>
            <a:r>
              <a:rPr lang="en-US" sz="2800" i="1" dirty="0" smtClean="0"/>
              <a:t>e.g</a:t>
            </a:r>
            <a:r>
              <a:rPr lang="en-US" sz="2800" i="1" dirty="0"/>
              <a:t>.</a:t>
            </a:r>
            <a:r>
              <a:rPr lang="en-US" sz="2800" dirty="0"/>
              <a:t>, performances, exhibitions, </a:t>
            </a:r>
            <a:r>
              <a:rPr lang="en-US" sz="2800" i="1" dirty="0"/>
              <a:t>etc</a:t>
            </a:r>
            <a:r>
              <a:rPr lang="en-US" sz="2800" dirty="0" smtClean="0"/>
              <a:t>.)</a:t>
            </a:r>
            <a:endParaRPr lang="en-US" sz="2800" dirty="0"/>
          </a:p>
          <a:p>
            <a:r>
              <a:rPr lang="en-US" sz="2800" dirty="0" smtClean="0"/>
              <a:t>Recommended: reverse chronological order</a:t>
            </a:r>
          </a:p>
          <a:p>
            <a:endParaRPr lang="en-US" sz="2800" dirty="0"/>
          </a:p>
        </p:txBody>
      </p:sp>
      <p:sp>
        <p:nvSpPr>
          <p:cNvPr id="4" name="Text Placeholder 3"/>
          <p:cNvSpPr>
            <a:spLocks noGrp="1"/>
          </p:cNvSpPr>
          <p:nvPr>
            <p:ph type="body" sz="quarter" idx="13"/>
          </p:nvPr>
        </p:nvSpPr>
        <p:spPr/>
        <p:txBody>
          <a:bodyPr/>
          <a:lstStyle/>
          <a:p>
            <a:r>
              <a:rPr lang="en-US" dirty="0" smtClean="0"/>
              <a:t>Vitae (cont’d)</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21</a:t>
            </a:fld>
            <a:endParaRPr lang="en-US" dirty="0"/>
          </a:p>
        </p:txBody>
      </p:sp>
    </p:spTree>
    <p:extLst>
      <p:ext uri="{BB962C8B-B14F-4D97-AF65-F5344CB8AC3E}">
        <p14:creationId xmlns:p14="http://schemas.microsoft.com/office/powerpoint/2010/main" val="289667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14300" y="1257300"/>
            <a:ext cx="8915400" cy="666750"/>
          </a:xfrm>
        </p:spPr>
        <p:txBody>
          <a:bodyPr/>
          <a:lstStyle/>
          <a:p>
            <a:r>
              <a:rPr lang="en-US" dirty="0" smtClean="0"/>
              <a:t>Vitae (cont’d)</a:t>
            </a:r>
          </a:p>
        </p:txBody>
      </p:sp>
      <p:sp>
        <p:nvSpPr>
          <p:cNvPr id="7" name="Content Placeholder 2"/>
          <p:cNvSpPr>
            <a:spLocks noGrp="1"/>
          </p:cNvSpPr>
          <p:nvPr>
            <p:ph idx="1"/>
          </p:nvPr>
        </p:nvSpPr>
        <p:spPr>
          <a:xfrm>
            <a:off x="457200" y="2209800"/>
            <a:ext cx="8229600" cy="3914775"/>
          </a:xfrm>
        </p:spPr>
        <p:txBody>
          <a:bodyPr/>
          <a:lstStyle/>
          <a:p>
            <a:r>
              <a:rPr lang="en-US" dirty="0"/>
              <a:t>“The Book”</a:t>
            </a:r>
          </a:p>
          <a:p>
            <a:pPr lvl="1"/>
            <a:r>
              <a:rPr lang="en-US" dirty="0"/>
              <a:t>Signed contract, manuscript complete and accepted, with no further revision (copy edit/galley proof can be pending)</a:t>
            </a:r>
          </a:p>
          <a:p>
            <a:r>
              <a:rPr lang="en-US" dirty="0">
                <a:solidFill>
                  <a:srgbClr val="FF0000"/>
                </a:solidFill>
              </a:rPr>
              <a:t>Include work in progress</a:t>
            </a:r>
          </a:p>
          <a:p>
            <a:pPr lvl="1"/>
            <a:r>
              <a:rPr lang="en-US" dirty="0"/>
              <a:t>Separate section</a:t>
            </a:r>
          </a:p>
          <a:p>
            <a:pPr lvl="1"/>
            <a:r>
              <a:rPr lang="en-US" dirty="0"/>
              <a:t>Important in discerning future potential</a:t>
            </a:r>
          </a:p>
          <a:p>
            <a:endParaRPr lang="en-US" sz="2800"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22</a:t>
            </a:fld>
            <a:endParaRPr lang="en-US" dirty="0"/>
          </a:p>
        </p:txBody>
      </p:sp>
    </p:spTree>
    <p:extLst>
      <p:ext uri="{BB962C8B-B14F-4D97-AF65-F5344CB8AC3E}">
        <p14:creationId xmlns:p14="http://schemas.microsoft.com/office/powerpoint/2010/main" val="401516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0325"/>
            <a:ext cx="8229600" cy="3133725"/>
          </a:xfrm>
        </p:spPr>
        <p:txBody>
          <a:bodyPr/>
          <a:lstStyle/>
          <a:p>
            <a:r>
              <a:rPr lang="en-US" dirty="0"/>
              <a:t>Dissertation, other theses, technical reports, working papers, </a:t>
            </a:r>
            <a:r>
              <a:rPr lang="en-US" i="1" dirty="0"/>
              <a:t>etc</a:t>
            </a:r>
            <a:r>
              <a:rPr lang="en-US" dirty="0"/>
              <a:t>. – include, but in a separate section unless published via an established peer review process.</a:t>
            </a:r>
          </a:p>
          <a:p>
            <a:r>
              <a:rPr lang="en-US" dirty="0"/>
              <a:t>Electronic publications – ditto</a:t>
            </a:r>
          </a:p>
          <a:p>
            <a:pPr marL="0" indent="0">
              <a:buNone/>
            </a:pPr>
            <a:endParaRPr lang="en-US" dirty="0"/>
          </a:p>
        </p:txBody>
      </p:sp>
      <p:sp>
        <p:nvSpPr>
          <p:cNvPr id="4" name="Text Placeholder 3"/>
          <p:cNvSpPr>
            <a:spLocks noGrp="1"/>
          </p:cNvSpPr>
          <p:nvPr>
            <p:ph type="body" sz="quarter" idx="13"/>
          </p:nvPr>
        </p:nvSpPr>
        <p:spPr>
          <a:xfrm>
            <a:off x="0" y="1257300"/>
            <a:ext cx="9144000" cy="666750"/>
          </a:xfrm>
        </p:spPr>
        <p:txBody>
          <a:bodyPr/>
          <a:lstStyle/>
          <a:p>
            <a:r>
              <a:rPr lang="en-US" dirty="0" smtClean="0"/>
              <a:t>Vitae (cont’d)</a:t>
            </a:r>
            <a:endParaRPr lang="en-US" dirty="0"/>
          </a:p>
          <a:p>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23</a:t>
            </a:fld>
            <a:endParaRPr lang="en-US" dirty="0"/>
          </a:p>
        </p:txBody>
      </p:sp>
    </p:spTree>
    <p:extLst>
      <p:ext uri="{BB962C8B-B14F-4D97-AF65-F5344CB8AC3E}">
        <p14:creationId xmlns:p14="http://schemas.microsoft.com/office/powerpoint/2010/main" val="3456770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Conferences and other appearances</a:t>
            </a:r>
          </a:p>
          <a:p>
            <a:pPr lvl="1"/>
            <a:r>
              <a:rPr lang="en-US" dirty="0"/>
              <a:t>Provide full reference to event, date, location</a:t>
            </a:r>
          </a:p>
          <a:p>
            <a:pPr lvl="1"/>
            <a:r>
              <a:rPr lang="en-US" dirty="0"/>
              <a:t>Distinguish (and separate) peer-reviewed</a:t>
            </a:r>
          </a:p>
          <a:p>
            <a:pPr lvl="1"/>
            <a:r>
              <a:rPr lang="en-US" dirty="0"/>
              <a:t>Distinguish (and separate) international</a:t>
            </a:r>
          </a:p>
          <a:p>
            <a:pPr lvl="1"/>
            <a:r>
              <a:rPr lang="en-US" dirty="0"/>
              <a:t>Recommend reverse chronological order</a:t>
            </a:r>
          </a:p>
          <a:p>
            <a:pPr lvl="1"/>
            <a:r>
              <a:rPr lang="en-US" dirty="0"/>
              <a:t>Avoid padding with local contributions (</a:t>
            </a:r>
            <a:r>
              <a:rPr lang="en-US" i="1" dirty="0"/>
              <a:t>e.g.</a:t>
            </a:r>
            <a:r>
              <a:rPr lang="en-US" dirty="0"/>
              <a:t>, guest lectures – place in teaching or service section)</a:t>
            </a:r>
          </a:p>
          <a:p>
            <a:endParaRPr lang="en-US" dirty="0"/>
          </a:p>
        </p:txBody>
      </p:sp>
      <p:sp>
        <p:nvSpPr>
          <p:cNvPr id="4" name="Text Placeholder 3"/>
          <p:cNvSpPr>
            <a:spLocks noGrp="1"/>
          </p:cNvSpPr>
          <p:nvPr>
            <p:ph type="body" sz="quarter" idx="13"/>
          </p:nvPr>
        </p:nvSpPr>
        <p:spPr/>
        <p:txBody>
          <a:bodyPr/>
          <a:lstStyle/>
          <a:p>
            <a:r>
              <a:rPr lang="en-US" dirty="0"/>
              <a:t>Vitae </a:t>
            </a:r>
            <a:r>
              <a:rPr lang="en-US" dirty="0" smtClean="0"/>
              <a:t>(cont’d</a:t>
            </a:r>
            <a:r>
              <a:rPr lang="en-US" dirty="0"/>
              <a:t>)</a:t>
            </a:r>
          </a:p>
        </p:txBody>
      </p:sp>
      <p:sp>
        <p:nvSpPr>
          <p:cNvPr id="5" name="Slide Number Placeholder 4"/>
          <p:cNvSpPr>
            <a:spLocks noGrp="1"/>
          </p:cNvSpPr>
          <p:nvPr>
            <p:ph type="sldNum" sz="quarter" idx="15"/>
          </p:nvPr>
        </p:nvSpPr>
        <p:spPr/>
        <p:txBody>
          <a:bodyPr/>
          <a:lstStyle/>
          <a:p>
            <a:fld id="{2DEA1D09-501F-6647-B5FA-4A188AB44193}" type="slidenum">
              <a:rPr lang="en-US" smtClean="0"/>
              <a:pPr/>
              <a:t>24</a:t>
            </a:fld>
            <a:endParaRPr lang="en-US" dirty="0"/>
          </a:p>
        </p:txBody>
      </p:sp>
    </p:spTree>
    <p:extLst>
      <p:ext uri="{BB962C8B-B14F-4D97-AF65-F5344CB8AC3E}">
        <p14:creationId xmlns:p14="http://schemas.microsoft.com/office/powerpoint/2010/main" val="258131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28875"/>
            <a:ext cx="8686800" cy="3133725"/>
          </a:xfrm>
        </p:spPr>
        <p:txBody>
          <a:bodyPr/>
          <a:lstStyle/>
          <a:p>
            <a:r>
              <a:rPr lang="en-US" sz="2800" dirty="0"/>
              <a:t>Short: perhaps 5-6 pages</a:t>
            </a:r>
          </a:p>
          <a:p>
            <a:r>
              <a:rPr lang="en-US" sz="2800" dirty="0"/>
              <a:t>General </a:t>
            </a:r>
            <a:r>
              <a:rPr lang="en-US" sz="2800" i="1" dirty="0"/>
              <a:t>vs</a:t>
            </a:r>
            <a:r>
              <a:rPr lang="en-US" sz="2800" dirty="0"/>
              <a:t>. professional readership</a:t>
            </a:r>
          </a:p>
          <a:p>
            <a:pPr lvl="1"/>
            <a:r>
              <a:rPr lang="en-US" dirty="0"/>
              <a:t>Balance; display your ability to teach</a:t>
            </a:r>
          </a:p>
          <a:p>
            <a:r>
              <a:rPr lang="en-US" sz="2800" dirty="0"/>
              <a:t>Accomplishments, current activities, and future plans for research, teaching, and </a:t>
            </a:r>
            <a:r>
              <a:rPr lang="en-US" sz="2800" dirty="0" smtClean="0"/>
              <a:t>service</a:t>
            </a:r>
          </a:p>
          <a:p>
            <a:r>
              <a:rPr lang="en-US" sz="2800" dirty="0" smtClean="0"/>
              <a:t>Contributions to institutional equity and inclusion</a:t>
            </a:r>
          </a:p>
          <a:p>
            <a:pPr marL="628650" indent="0">
              <a:buNone/>
            </a:pPr>
            <a:r>
              <a:rPr lang="en-US" sz="2800" dirty="0" smtClean="0">
                <a:hlinkClick r:id="rId2"/>
              </a:rPr>
              <a:t>http://oei.uoregon.edu/EquityandInclusioninPersonalStatementsforReviewsofBargainingUnitFaculty</a:t>
            </a:r>
            <a:endParaRPr lang="en-US" sz="2800" dirty="0" smtClean="0"/>
          </a:p>
        </p:txBody>
      </p:sp>
      <p:sp>
        <p:nvSpPr>
          <p:cNvPr id="4" name="Text Placeholder 3"/>
          <p:cNvSpPr>
            <a:spLocks noGrp="1"/>
          </p:cNvSpPr>
          <p:nvPr>
            <p:ph type="body" sz="quarter" idx="13"/>
          </p:nvPr>
        </p:nvSpPr>
        <p:spPr/>
        <p:txBody>
          <a:bodyPr/>
          <a:lstStyle/>
          <a:p>
            <a:r>
              <a:rPr lang="en-US" dirty="0" smtClean="0"/>
              <a:t>Candidate’s Statement</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25</a:t>
            </a:fld>
            <a:endParaRPr lang="en-US" dirty="0"/>
          </a:p>
        </p:txBody>
      </p:sp>
    </p:spTree>
    <p:extLst>
      <p:ext uri="{BB962C8B-B14F-4D97-AF65-F5344CB8AC3E}">
        <p14:creationId xmlns:p14="http://schemas.microsoft.com/office/powerpoint/2010/main" val="341562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Significant focus on research and teaching; less so on service</a:t>
            </a:r>
          </a:p>
          <a:p>
            <a:r>
              <a:rPr lang="en-US" sz="2800" dirty="0"/>
              <a:t>Consider using the statement to help the reader understand anything “unusual” in your record</a:t>
            </a:r>
          </a:p>
          <a:p>
            <a:pPr lvl="1"/>
            <a:r>
              <a:rPr lang="en-US" dirty="0"/>
              <a:t>Co-authorship contribution, author </a:t>
            </a:r>
            <a:r>
              <a:rPr lang="en-US" dirty="0" smtClean="0"/>
              <a:t>order</a:t>
            </a:r>
            <a:endParaRPr lang="en-US" dirty="0"/>
          </a:p>
          <a:p>
            <a:pPr lvl="1"/>
            <a:r>
              <a:rPr lang="en-US" dirty="0"/>
              <a:t>Gaps</a:t>
            </a:r>
          </a:p>
          <a:p>
            <a:endParaRPr lang="en-US" dirty="0"/>
          </a:p>
        </p:txBody>
      </p:sp>
      <p:sp>
        <p:nvSpPr>
          <p:cNvPr id="4" name="Text Placeholder 3"/>
          <p:cNvSpPr>
            <a:spLocks noGrp="1"/>
          </p:cNvSpPr>
          <p:nvPr>
            <p:ph type="body" sz="quarter" idx="13"/>
          </p:nvPr>
        </p:nvSpPr>
        <p:spPr/>
        <p:txBody>
          <a:bodyPr/>
          <a:lstStyle/>
          <a:p>
            <a:r>
              <a:rPr lang="en-US" dirty="0" smtClean="0"/>
              <a:t>Candidate’s Statement (cont’d)</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26</a:t>
            </a:fld>
            <a:endParaRPr lang="en-US" dirty="0"/>
          </a:p>
        </p:txBody>
      </p:sp>
    </p:spTree>
    <p:extLst>
      <p:ext uri="{BB962C8B-B14F-4D97-AF65-F5344CB8AC3E}">
        <p14:creationId xmlns:p14="http://schemas.microsoft.com/office/powerpoint/2010/main" val="376577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4775"/>
          </a:xfrm>
        </p:spPr>
        <p:txBody>
          <a:bodyPr/>
          <a:lstStyle/>
          <a:p>
            <a:r>
              <a:rPr lang="en-US" dirty="0"/>
              <a:t>List of supervised students, sorted by kind and including dates and role (</a:t>
            </a:r>
            <a:r>
              <a:rPr lang="en-US" i="1" dirty="0"/>
              <a:t>e.g.</a:t>
            </a:r>
            <a:r>
              <a:rPr lang="en-US" dirty="0"/>
              <a:t>, chair, advisor, committee member)</a:t>
            </a:r>
          </a:p>
          <a:p>
            <a:pPr lvl="1"/>
            <a:r>
              <a:rPr lang="en-US" dirty="0"/>
              <a:t>Postdoc, doctoral dissertation, masters thesis, honors </a:t>
            </a:r>
            <a:r>
              <a:rPr lang="en-US" dirty="0" smtClean="0"/>
              <a:t>thesis</a:t>
            </a:r>
            <a:endParaRPr lang="en-US" dirty="0"/>
          </a:p>
        </p:txBody>
      </p:sp>
      <p:sp>
        <p:nvSpPr>
          <p:cNvPr id="4" name="Text Placeholder 3"/>
          <p:cNvSpPr>
            <a:spLocks noGrp="1"/>
          </p:cNvSpPr>
          <p:nvPr>
            <p:ph type="body" sz="quarter" idx="13"/>
          </p:nvPr>
        </p:nvSpPr>
        <p:spPr/>
        <p:txBody>
          <a:bodyPr/>
          <a:lstStyle/>
          <a:p>
            <a:r>
              <a:rPr lang="en-US" dirty="0" smtClean="0"/>
              <a:t>Teaching</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27</a:t>
            </a:fld>
            <a:endParaRPr lang="en-US" dirty="0"/>
          </a:p>
        </p:txBody>
      </p:sp>
    </p:spTree>
    <p:extLst>
      <p:ext uri="{BB962C8B-B14F-4D97-AF65-F5344CB8AC3E}">
        <p14:creationId xmlns:p14="http://schemas.microsoft.com/office/powerpoint/2010/main" val="352242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Teaching portfolio</a:t>
            </a:r>
            <a:endParaRPr lang="en-US" dirty="0"/>
          </a:p>
          <a:p>
            <a:pPr lvl="1"/>
            <a:r>
              <a:rPr lang="en-US" dirty="0"/>
              <a:t>Syllabi, innovative materials (including electronic), etc.</a:t>
            </a:r>
          </a:p>
          <a:p>
            <a:pPr lvl="1"/>
            <a:r>
              <a:rPr lang="en-US" dirty="0"/>
              <a:t>Illustrative, not exhaustive</a:t>
            </a:r>
          </a:p>
        </p:txBody>
      </p:sp>
      <p:sp>
        <p:nvSpPr>
          <p:cNvPr id="4" name="Text Placeholder 3"/>
          <p:cNvSpPr>
            <a:spLocks noGrp="1"/>
          </p:cNvSpPr>
          <p:nvPr>
            <p:ph type="body" sz="quarter" idx="13"/>
          </p:nvPr>
        </p:nvSpPr>
        <p:spPr/>
        <p:txBody>
          <a:bodyPr/>
          <a:lstStyle/>
          <a:p>
            <a:r>
              <a:rPr lang="en-US" dirty="0" smtClean="0"/>
              <a:t>Teaching (cont’d)</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28</a:t>
            </a:fld>
            <a:endParaRPr lang="en-US" dirty="0"/>
          </a:p>
        </p:txBody>
      </p:sp>
    </p:spTree>
    <p:extLst>
      <p:ext uri="{BB962C8B-B14F-4D97-AF65-F5344CB8AC3E}">
        <p14:creationId xmlns:p14="http://schemas.microsoft.com/office/powerpoint/2010/main" val="1986304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3914775"/>
          </a:xfrm>
        </p:spPr>
        <p:txBody>
          <a:bodyPr/>
          <a:lstStyle/>
          <a:p>
            <a:r>
              <a:rPr lang="en-US" sz="2600" dirty="0"/>
              <a:t>Departmental responsibilities</a:t>
            </a:r>
          </a:p>
          <a:p>
            <a:pPr lvl="1"/>
            <a:r>
              <a:rPr lang="en-US" sz="2600" dirty="0"/>
              <a:t>List of courses taught</a:t>
            </a:r>
          </a:p>
          <a:p>
            <a:pPr lvl="1"/>
            <a:r>
              <a:rPr lang="en-US" sz="2600" dirty="0"/>
              <a:t>Summary table – quantitative evaluations (including class size, percent response)</a:t>
            </a:r>
          </a:p>
          <a:p>
            <a:pPr lvl="1"/>
            <a:r>
              <a:rPr lang="en-US" sz="2600" dirty="0"/>
              <a:t>Departmental comparison data</a:t>
            </a:r>
          </a:p>
          <a:p>
            <a:pPr lvl="1"/>
            <a:r>
              <a:rPr lang="en-US" sz="2600" dirty="0"/>
              <a:t>List of teaching awards</a:t>
            </a:r>
          </a:p>
          <a:p>
            <a:pPr lvl="1"/>
            <a:r>
              <a:rPr lang="en-US" sz="2600" dirty="0"/>
              <a:t>Sample evaluation form</a:t>
            </a:r>
          </a:p>
          <a:p>
            <a:pPr lvl="1"/>
            <a:r>
              <a:rPr lang="en-US" sz="2600" dirty="0"/>
              <a:t>Copies of all quantitative summaries</a:t>
            </a:r>
          </a:p>
          <a:p>
            <a:pPr lvl="1"/>
            <a:r>
              <a:rPr lang="en-US" sz="2600" dirty="0"/>
              <a:t>Copies of all signed qualitative comments</a:t>
            </a:r>
          </a:p>
          <a:p>
            <a:pPr lvl="1"/>
            <a:r>
              <a:rPr lang="en-US" sz="2600" dirty="0"/>
              <a:t>Peer evaluations (at least one in each of years 3, 4, and 5)</a:t>
            </a:r>
          </a:p>
        </p:txBody>
      </p:sp>
      <p:sp>
        <p:nvSpPr>
          <p:cNvPr id="4" name="Text Placeholder 3"/>
          <p:cNvSpPr>
            <a:spLocks noGrp="1"/>
          </p:cNvSpPr>
          <p:nvPr>
            <p:ph type="body" sz="quarter" idx="13"/>
          </p:nvPr>
        </p:nvSpPr>
        <p:spPr/>
        <p:txBody>
          <a:bodyPr/>
          <a:lstStyle/>
          <a:p>
            <a:r>
              <a:rPr lang="en-US" dirty="0" smtClean="0"/>
              <a:t>Teaching (cont’d)</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29</a:t>
            </a:fld>
            <a:endParaRPr lang="en-US" dirty="0"/>
          </a:p>
        </p:txBody>
      </p:sp>
    </p:spTree>
    <p:extLst>
      <p:ext uri="{BB962C8B-B14F-4D97-AF65-F5344CB8AC3E}">
        <p14:creationId xmlns:p14="http://schemas.microsoft.com/office/powerpoint/2010/main" val="4221812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82000" cy="3914775"/>
          </a:xfrm>
        </p:spPr>
        <p:txBody>
          <a:bodyPr>
            <a:noAutofit/>
          </a:bodyPr>
          <a:lstStyle/>
          <a:p>
            <a:r>
              <a:rPr lang="en-US" dirty="0"/>
              <a:t>P&amp;T at the UO</a:t>
            </a:r>
          </a:p>
          <a:p>
            <a:r>
              <a:rPr lang="en-US" dirty="0"/>
              <a:t>P&amp;T: Endpoint of Long-term Evaluation and Support</a:t>
            </a:r>
          </a:p>
          <a:p>
            <a:r>
              <a:rPr lang="en-US" dirty="0"/>
              <a:t>P&amp;T: Process and Timetable</a:t>
            </a:r>
          </a:p>
          <a:p>
            <a:r>
              <a:rPr lang="en-US" dirty="0"/>
              <a:t>Candidate’s Responsibilities</a:t>
            </a:r>
          </a:p>
          <a:p>
            <a:pPr lvl="1"/>
            <a:r>
              <a:rPr lang="en-US" dirty="0"/>
              <a:t>Research, Teaching, and Service</a:t>
            </a:r>
          </a:p>
          <a:p>
            <a:pPr lvl="1"/>
            <a:r>
              <a:rPr lang="en-US" dirty="0"/>
              <a:t>Waiver / </a:t>
            </a:r>
            <a:r>
              <a:rPr lang="en-US" dirty="0" smtClean="0"/>
              <a:t>Non-waiver</a:t>
            </a:r>
          </a:p>
          <a:p>
            <a:pPr lvl="1"/>
            <a:r>
              <a:rPr lang="en-US" dirty="0" smtClean="0"/>
              <a:t>Vitae and Statement</a:t>
            </a:r>
          </a:p>
        </p:txBody>
      </p:sp>
      <p:sp>
        <p:nvSpPr>
          <p:cNvPr id="4" name="Text Placeholder 3"/>
          <p:cNvSpPr>
            <a:spLocks noGrp="1"/>
          </p:cNvSpPr>
          <p:nvPr>
            <p:ph type="body" sz="quarter" idx="13"/>
          </p:nvPr>
        </p:nvSpPr>
        <p:spPr>
          <a:xfrm>
            <a:off x="457200" y="1257300"/>
            <a:ext cx="8229600" cy="666750"/>
          </a:xfrm>
        </p:spPr>
        <p:txBody>
          <a:bodyPr/>
          <a:lstStyle/>
          <a:p>
            <a:r>
              <a:rPr lang="en-US" dirty="0" smtClean="0"/>
              <a:t>Overview</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3</a:t>
            </a:fld>
            <a:endParaRPr lang="en-US" dirty="0"/>
          </a:p>
        </p:txBody>
      </p:sp>
    </p:spTree>
    <p:extLst>
      <p:ext uri="{BB962C8B-B14F-4D97-AF65-F5344CB8AC3E}">
        <p14:creationId xmlns:p14="http://schemas.microsoft.com/office/powerpoint/2010/main" val="4015890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Service portfolio</a:t>
            </a:r>
            <a:endParaRPr lang="en-US" dirty="0"/>
          </a:p>
          <a:p>
            <a:pPr lvl="1"/>
            <a:r>
              <a:rPr lang="en-US" sz="2600" dirty="0" smtClean="0"/>
              <a:t>Evidence of contributions to department, school or college, university, profession, and/or community</a:t>
            </a:r>
          </a:p>
          <a:p>
            <a:pPr lvl="2"/>
            <a:r>
              <a:rPr lang="en-US" sz="2200" i="1" dirty="0" smtClean="0"/>
              <a:t>E.g.</a:t>
            </a:r>
            <a:r>
              <a:rPr lang="en-US" sz="2200" dirty="0" smtClean="0"/>
              <a:t>, op ed pieces, white papers, commendations, awards, letters of appreciation, …</a:t>
            </a:r>
          </a:p>
          <a:p>
            <a:pPr lvl="1"/>
            <a:r>
              <a:rPr lang="en-US" sz="2600" dirty="0" smtClean="0"/>
              <a:t>Short narrative regarding unique service experiences or obligations</a:t>
            </a:r>
          </a:p>
        </p:txBody>
      </p:sp>
      <p:sp>
        <p:nvSpPr>
          <p:cNvPr id="4" name="Text Placeholder 3"/>
          <p:cNvSpPr>
            <a:spLocks noGrp="1"/>
          </p:cNvSpPr>
          <p:nvPr>
            <p:ph type="body" sz="quarter" idx="13"/>
          </p:nvPr>
        </p:nvSpPr>
        <p:spPr/>
        <p:txBody>
          <a:bodyPr/>
          <a:lstStyle/>
          <a:p>
            <a:r>
              <a:rPr lang="en-US" dirty="0" smtClean="0"/>
              <a:t>Service</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30</a:t>
            </a:fld>
            <a:endParaRPr lang="en-US" dirty="0"/>
          </a:p>
        </p:txBody>
      </p:sp>
    </p:spTree>
    <p:extLst>
      <p:ext uri="{BB962C8B-B14F-4D97-AF65-F5344CB8AC3E}">
        <p14:creationId xmlns:p14="http://schemas.microsoft.com/office/powerpoint/2010/main" val="1986304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P&amp;T criteria – as approved by dean and Academic Affairs</a:t>
            </a:r>
          </a:p>
          <a:p>
            <a:r>
              <a:rPr lang="en-US" dirty="0"/>
              <a:t>Waiver / non-waiver letter</a:t>
            </a:r>
          </a:p>
          <a:p>
            <a:r>
              <a:rPr lang="en-US" dirty="0"/>
              <a:t>Solicitation of external reviewers</a:t>
            </a:r>
          </a:p>
          <a:p>
            <a:r>
              <a:rPr lang="en-US" dirty="0"/>
              <a:t>Teaching evaluations and documentation</a:t>
            </a:r>
          </a:p>
          <a:p>
            <a:endParaRPr lang="en-US" dirty="0"/>
          </a:p>
        </p:txBody>
      </p:sp>
      <p:sp>
        <p:nvSpPr>
          <p:cNvPr id="4" name="Text Placeholder 3"/>
          <p:cNvSpPr>
            <a:spLocks noGrp="1"/>
          </p:cNvSpPr>
          <p:nvPr>
            <p:ph type="body" sz="quarter" idx="13"/>
          </p:nvPr>
        </p:nvSpPr>
        <p:spPr/>
        <p:txBody>
          <a:bodyPr/>
          <a:lstStyle/>
          <a:p>
            <a:r>
              <a:rPr lang="en-US" dirty="0" smtClean="0"/>
              <a:t>Department Responsibilities</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31</a:t>
            </a:fld>
            <a:endParaRPr lang="en-US" dirty="0"/>
          </a:p>
        </p:txBody>
      </p:sp>
    </p:spTree>
    <p:extLst>
      <p:ext uri="{BB962C8B-B14F-4D97-AF65-F5344CB8AC3E}">
        <p14:creationId xmlns:p14="http://schemas.microsoft.com/office/powerpoint/2010/main" val="408387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4075"/>
            <a:ext cx="8229600" cy="4429125"/>
          </a:xfrm>
        </p:spPr>
        <p:txBody>
          <a:bodyPr/>
          <a:lstStyle/>
          <a:p>
            <a:r>
              <a:rPr lang="en-US" dirty="0"/>
              <a:t>Department Head’s evaluation and recommendation</a:t>
            </a:r>
          </a:p>
          <a:p>
            <a:pPr lvl="1"/>
            <a:r>
              <a:rPr lang="en-US" dirty="0"/>
              <a:t>Explain complexities – co-authorship, timing issues, work in progress</a:t>
            </a:r>
          </a:p>
          <a:p>
            <a:pPr lvl="1"/>
            <a:r>
              <a:rPr lang="en-US" dirty="0"/>
              <a:t>Independent recommendation</a:t>
            </a:r>
          </a:p>
          <a:p>
            <a:pPr lvl="2"/>
            <a:r>
              <a:rPr lang="en-US" dirty="0"/>
              <a:t>Discuss any and all issues that arise</a:t>
            </a:r>
          </a:p>
          <a:p>
            <a:pPr lvl="2"/>
            <a:r>
              <a:rPr lang="en-US" dirty="0"/>
              <a:t>Explain, if possible, any abstentions</a:t>
            </a:r>
          </a:p>
          <a:p>
            <a:r>
              <a:rPr lang="en-US" dirty="0"/>
              <a:t>Student letters – questionable value in the review </a:t>
            </a:r>
            <a:r>
              <a:rPr lang="en-US" dirty="0" smtClean="0"/>
              <a:t>process</a:t>
            </a:r>
            <a:endParaRPr lang="en-US" dirty="0"/>
          </a:p>
        </p:txBody>
      </p:sp>
      <p:sp>
        <p:nvSpPr>
          <p:cNvPr id="4" name="Text Placeholder 3"/>
          <p:cNvSpPr>
            <a:spLocks noGrp="1"/>
          </p:cNvSpPr>
          <p:nvPr>
            <p:ph type="body" sz="quarter" idx="13"/>
          </p:nvPr>
        </p:nvSpPr>
        <p:spPr/>
        <p:txBody>
          <a:bodyPr/>
          <a:lstStyle/>
          <a:p>
            <a:r>
              <a:rPr lang="en-US" dirty="0"/>
              <a:t>Department </a:t>
            </a:r>
            <a:r>
              <a:rPr lang="en-US" dirty="0" smtClean="0"/>
              <a:t>Responsibilities (cont’d)</a:t>
            </a:r>
            <a:endParaRPr lang="en-US" dirty="0"/>
          </a:p>
          <a:p>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32</a:t>
            </a:fld>
            <a:endParaRPr lang="en-US" dirty="0"/>
          </a:p>
        </p:txBody>
      </p:sp>
    </p:spTree>
    <p:extLst>
      <p:ext uri="{BB962C8B-B14F-4D97-AF65-F5344CB8AC3E}">
        <p14:creationId xmlns:p14="http://schemas.microsoft.com/office/powerpoint/2010/main" val="306234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Timing</a:t>
            </a:r>
          </a:p>
          <a:p>
            <a:pPr lvl="1"/>
            <a:r>
              <a:rPr lang="en-US" dirty="0"/>
              <a:t>Early </a:t>
            </a:r>
            <a:r>
              <a:rPr lang="en-US" i="1" dirty="0"/>
              <a:t>vs.</a:t>
            </a:r>
            <a:r>
              <a:rPr lang="en-US" dirty="0"/>
              <a:t> timely cases</a:t>
            </a:r>
          </a:p>
          <a:p>
            <a:pPr lvl="2"/>
            <a:r>
              <a:rPr lang="en-US" dirty="0"/>
              <a:t>Higher standard </a:t>
            </a:r>
            <a:r>
              <a:rPr lang="en-US" i="1" dirty="0" smtClean="0"/>
              <a:t>vs</a:t>
            </a:r>
            <a:r>
              <a:rPr lang="en-US" dirty="0" smtClean="0"/>
              <a:t>. “promote when it’s </a:t>
            </a:r>
            <a:r>
              <a:rPr lang="en-US" dirty="0" smtClean="0"/>
              <a:t>time”</a:t>
            </a:r>
            <a:endParaRPr lang="en-US" dirty="0"/>
          </a:p>
          <a:p>
            <a:pPr lvl="2"/>
            <a:r>
              <a:rPr lang="en-US" dirty="0"/>
              <a:t>Outside offers do not drive early decisions</a:t>
            </a:r>
          </a:p>
          <a:p>
            <a:pPr lvl="1"/>
            <a:r>
              <a:rPr lang="en-US" dirty="0"/>
              <a:t>Parental leave or leave without pay</a:t>
            </a:r>
          </a:p>
          <a:p>
            <a:pPr lvl="2"/>
            <a:r>
              <a:rPr lang="en-US" dirty="0"/>
              <a:t>Stops the clock for one year</a:t>
            </a:r>
          </a:p>
          <a:p>
            <a:pPr lvl="2"/>
            <a:r>
              <a:rPr lang="en-US" dirty="0"/>
              <a:t>Does not preclude coming up as </a:t>
            </a:r>
            <a:r>
              <a:rPr lang="en-US" dirty="0" smtClean="0"/>
              <a:t>originally scheduled</a:t>
            </a:r>
          </a:p>
          <a:p>
            <a:pPr lvl="1"/>
            <a:r>
              <a:rPr lang="en-US" dirty="0" smtClean="0"/>
              <a:t>Credit for prior service (using all, some, or none)</a:t>
            </a:r>
            <a:endParaRPr lang="en-US" dirty="0"/>
          </a:p>
          <a:p>
            <a:endParaRPr lang="en-US" dirty="0"/>
          </a:p>
        </p:txBody>
      </p:sp>
      <p:sp>
        <p:nvSpPr>
          <p:cNvPr id="4" name="Text Placeholder 3"/>
          <p:cNvSpPr>
            <a:spLocks noGrp="1"/>
          </p:cNvSpPr>
          <p:nvPr>
            <p:ph type="body" sz="quarter" idx="13"/>
          </p:nvPr>
        </p:nvSpPr>
        <p:spPr/>
        <p:txBody>
          <a:bodyPr/>
          <a:lstStyle/>
          <a:p>
            <a:r>
              <a:rPr lang="en-US" dirty="0" smtClean="0"/>
              <a:t>Issues That Complicate a Case File</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33</a:t>
            </a:fld>
            <a:endParaRPr lang="en-US" dirty="0"/>
          </a:p>
        </p:txBody>
      </p:sp>
    </p:spTree>
    <p:extLst>
      <p:ext uri="{BB962C8B-B14F-4D97-AF65-F5344CB8AC3E}">
        <p14:creationId xmlns:p14="http://schemas.microsoft.com/office/powerpoint/2010/main" val="2583255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534400" cy="4419600"/>
          </a:xfrm>
        </p:spPr>
        <p:txBody>
          <a:bodyPr/>
          <a:lstStyle/>
          <a:p>
            <a:r>
              <a:rPr lang="en-US" sz="2600" dirty="0"/>
              <a:t>The Book: When it counts</a:t>
            </a:r>
          </a:p>
          <a:p>
            <a:pPr lvl="1"/>
            <a:r>
              <a:rPr lang="en-US" sz="2600" dirty="0"/>
              <a:t>Ideally, between the covers before external review</a:t>
            </a:r>
          </a:p>
          <a:p>
            <a:pPr lvl="1"/>
            <a:r>
              <a:rPr lang="en-US" sz="2600" dirty="0"/>
              <a:t>At a minimum, signed contract and no author changes beyond proof correction of copy editing by time of Provost’s decision</a:t>
            </a:r>
          </a:p>
          <a:p>
            <a:pPr lvl="2"/>
            <a:r>
              <a:rPr lang="en-US" sz="2600" dirty="0"/>
              <a:t>11</a:t>
            </a:r>
            <a:r>
              <a:rPr lang="en-US" sz="2600" baseline="30000" dirty="0"/>
              <a:t>th</a:t>
            </a:r>
            <a:r>
              <a:rPr lang="en-US" sz="2600" dirty="0"/>
              <a:t> hour – the above could occur after external review, but places external reviewers and internal committees in awkward position</a:t>
            </a:r>
          </a:p>
          <a:p>
            <a:pPr lvl="1"/>
            <a:r>
              <a:rPr lang="en-US" sz="2600" dirty="0"/>
              <a:t>Contract + incomplete ms / Complete ms + no contract?</a:t>
            </a:r>
          </a:p>
          <a:p>
            <a:pPr lvl="2"/>
            <a:r>
              <a:rPr lang="en-US" sz="2600" dirty="0"/>
              <a:t>Not a </a:t>
            </a:r>
            <a:r>
              <a:rPr lang="en-US" sz="2600" dirty="0" smtClean="0"/>
              <a:t>book</a:t>
            </a:r>
            <a:endParaRPr lang="en-US" sz="2600" dirty="0"/>
          </a:p>
        </p:txBody>
      </p:sp>
      <p:sp>
        <p:nvSpPr>
          <p:cNvPr id="4" name="Text Placeholder 3"/>
          <p:cNvSpPr>
            <a:spLocks noGrp="1"/>
          </p:cNvSpPr>
          <p:nvPr>
            <p:ph type="body" sz="quarter" idx="13"/>
          </p:nvPr>
        </p:nvSpPr>
        <p:spPr>
          <a:xfrm>
            <a:off x="152400" y="1257300"/>
            <a:ext cx="8839200" cy="666750"/>
          </a:xfrm>
        </p:spPr>
        <p:txBody>
          <a:bodyPr/>
          <a:lstStyle/>
          <a:p>
            <a:r>
              <a:rPr lang="en-US" dirty="0"/>
              <a:t>Issues That Complicate a Case File </a:t>
            </a:r>
            <a:r>
              <a:rPr lang="en-US" dirty="0" smtClean="0"/>
              <a:t>(cont’d</a:t>
            </a:r>
            <a:r>
              <a:rPr lang="en-US" dirty="0"/>
              <a:t>)</a:t>
            </a:r>
          </a:p>
          <a:p>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34</a:t>
            </a:fld>
            <a:endParaRPr lang="en-US" dirty="0"/>
          </a:p>
        </p:txBody>
      </p:sp>
    </p:spTree>
    <p:extLst>
      <p:ext uri="{BB962C8B-B14F-4D97-AF65-F5344CB8AC3E}">
        <p14:creationId xmlns:p14="http://schemas.microsoft.com/office/powerpoint/2010/main" val="2930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Questions and Answers</a:t>
            </a:r>
            <a:endParaRPr lang="en-US" dirty="0"/>
          </a:p>
        </p:txBody>
      </p:sp>
      <p:sp>
        <p:nvSpPr>
          <p:cNvPr id="3" name="Content Placeholder 2"/>
          <p:cNvSpPr>
            <a:spLocks noGrp="1"/>
          </p:cNvSpPr>
          <p:nvPr>
            <p:ph idx="1"/>
          </p:nvPr>
        </p:nvSpPr>
        <p:spPr>
          <a:xfrm>
            <a:off x="381000" y="2066925"/>
            <a:ext cx="7543800" cy="1514475"/>
          </a:xfrm>
        </p:spPr>
        <p:txBody>
          <a:bodyPr/>
          <a:lstStyle/>
          <a:p>
            <a:pPr marL="0" indent="0">
              <a:spcBef>
                <a:spcPts val="0"/>
              </a:spcBef>
              <a:buNone/>
            </a:pPr>
            <a:r>
              <a:rPr lang="en-US" sz="2400" dirty="0"/>
              <a:t>Ken Doxsee</a:t>
            </a:r>
          </a:p>
          <a:p>
            <a:pPr marL="0" indent="0">
              <a:spcBef>
                <a:spcPts val="0"/>
              </a:spcBef>
              <a:buNone/>
            </a:pPr>
            <a:r>
              <a:rPr lang="en-US" sz="2400" dirty="0" smtClean="0"/>
              <a:t>Vice </a:t>
            </a:r>
            <a:r>
              <a:rPr lang="en-US" sz="2400" dirty="0"/>
              <a:t>Provost for Academic Affairs</a:t>
            </a:r>
          </a:p>
          <a:p>
            <a:pPr marL="0" indent="0">
              <a:spcBef>
                <a:spcPts val="0"/>
              </a:spcBef>
              <a:buNone/>
            </a:pPr>
            <a:r>
              <a:rPr lang="en-US" sz="2400" dirty="0"/>
              <a:t>346-2846</a:t>
            </a:r>
          </a:p>
          <a:p>
            <a:pPr marL="0" indent="0">
              <a:spcBef>
                <a:spcPts val="0"/>
              </a:spcBef>
              <a:buNone/>
            </a:pPr>
            <a:r>
              <a:rPr lang="en-US" sz="2400" dirty="0" smtClean="0"/>
              <a:t>doxsee@uoregon.edu</a:t>
            </a:r>
            <a:endParaRPr lang="en-US" sz="2400" dirty="0"/>
          </a:p>
        </p:txBody>
      </p:sp>
      <p:sp>
        <p:nvSpPr>
          <p:cNvPr id="5" name="Rectangle 4"/>
          <p:cNvSpPr/>
          <p:nvPr/>
        </p:nvSpPr>
        <p:spPr>
          <a:xfrm>
            <a:off x="3657600" y="3119735"/>
            <a:ext cx="5486400" cy="461665"/>
          </a:xfrm>
          <a:prstGeom prst="rect">
            <a:avLst/>
          </a:prstGeom>
        </p:spPr>
        <p:txBody>
          <a:bodyPr wrap="square">
            <a:spAutoFit/>
          </a:bodyPr>
          <a:lstStyle/>
          <a:p>
            <a:pPr algn="ctr"/>
            <a:r>
              <a:rPr lang="en-US" sz="2400" dirty="0" smtClean="0">
                <a:hlinkClick r:id="rId2"/>
              </a:rPr>
              <a:t>http://academicaffairs.uoregon.edu</a:t>
            </a:r>
            <a:endParaRPr lang="en-US" sz="2400" dirty="0" smtClean="0"/>
          </a:p>
        </p:txBody>
      </p:sp>
      <p:sp>
        <p:nvSpPr>
          <p:cNvPr id="6" name="Slide Number Placeholder 5"/>
          <p:cNvSpPr>
            <a:spLocks noGrp="1"/>
          </p:cNvSpPr>
          <p:nvPr>
            <p:ph type="sldNum" sz="quarter" idx="15"/>
          </p:nvPr>
        </p:nvSpPr>
        <p:spPr/>
        <p:txBody>
          <a:bodyPr/>
          <a:lstStyle/>
          <a:p>
            <a:fld id="{2DEA1D09-501F-6647-B5FA-4A188AB44193}" type="slidenum">
              <a:rPr lang="en-US" smtClean="0"/>
              <a:pPr/>
              <a:t>35</a:t>
            </a:fld>
            <a:endParaRPr lang="en-US" dirty="0"/>
          </a:p>
        </p:txBody>
      </p:sp>
      <p:pic>
        <p:nvPicPr>
          <p:cNvPr id="2" name="Picture 1"/>
          <p:cNvPicPr>
            <a:picLocks noChangeAspect="1"/>
          </p:cNvPicPr>
          <p:nvPr/>
        </p:nvPicPr>
        <p:blipFill rotWithShape="1">
          <a:blip r:embed="rId3"/>
          <a:srcRect l="16234" t="11203" r="17532" b="38361"/>
          <a:stretch/>
        </p:blipFill>
        <p:spPr>
          <a:xfrm>
            <a:off x="1191471" y="3849130"/>
            <a:ext cx="6761059" cy="28723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ademic Affairs Power Point (Bac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8" y="-134902"/>
            <a:ext cx="9291841" cy="7180059"/>
          </a:xfrm>
          <a:prstGeom prst="rect">
            <a:avLst/>
          </a:prstGeom>
        </p:spPr>
      </p:pic>
      <p:sp>
        <p:nvSpPr>
          <p:cNvPr id="4" name="Slide Number Placeholder 3"/>
          <p:cNvSpPr>
            <a:spLocks noGrp="1"/>
          </p:cNvSpPr>
          <p:nvPr>
            <p:ph type="sldNum" sz="quarter" idx="12"/>
          </p:nvPr>
        </p:nvSpPr>
        <p:spPr/>
        <p:txBody>
          <a:bodyPr/>
          <a:lstStyle/>
          <a:p>
            <a:fld id="{2DEA1D09-501F-6647-B5FA-4A188AB44193}" type="slidenum">
              <a:rPr lang="en-US" smtClean="0"/>
              <a:pPr/>
              <a:t>36</a:t>
            </a:fld>
            <a:endParaRPr lang="en-US" dirty="0"/>
          </a:p>
        </p:txBody>
      </p:sp>
    </p:spTree>
    <p:extLst>
      <p:ext uri="{BB962C8B-B14F-4D97-AF65-F5344CB8AC3E}">
        <p14:creationId xmlns:p14="http://schemas.microsoft.com/office/powerpoint/2010/main" val="79899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Departmental </a:t>
            </a:r>
            <a:r>
              <a:rPr lang="en-US" dirty="0"/>
              <a:t>Responsibilities</a:t>
            </a:r>
          </a:p>
          <a:p>
            <a:r>
              <a:rPr lang="en-US" dirty="0"/>
              <a:t>Issues that Complicate a Case File</a:t>
            </a:r>
          </a:p>
          <a:p>
            <a:r>
              <a:rPr lang="en-US" dirty="0"/>
              <a:t>Q &amp; A</a:t>
            </a:r>
          </a:p>
        </p:txBody>
      </p:sp>
      <p:sp>
        <p:nvSpPr>
          <p:cNvPr id="5" name="Text Placeholder 3"/>
          <p:cNvSpPr>
            <a:spLocks noGrp="1"/>
          </p:cNvSpPr>
          <p:nvPr>
            <p:ph type="body" sz="quarter" idx="13"/>
          </p:nvPr>
        </p:nvSpPr>
        <p:spPr/>
        <p:txBody>
          <a:bodyPr/>
          <a:lstStyle/>
          <a:p>
            <a:r>
              <a:rPr lang="en-US" dirty="0" smtClean="0"/>
              <a:t>Overview (</a:t>
            </a:r>
            <a:r>
              <a:rPr lang="en-US" dirty="0"/>
              <a:t>c</a:t>
            </a:r>
            <a:r>
              <a:rPr lang="en-US" dirty="0" smtClean="0"/>
              <a:t>ont’d</a:t>
            </a:r>
            <a:r>
              <a:rPr lang="en-US" dirty="0"/>
              <a:t>)</a:t>
            </a:r>
          </a:p>
          <a:p>
            <a:endParaRPr lang="en-US" dirty="0"/>
          </a:p>
        </p:txBody>
      </p:sp>
      <p:sp>
        <p:nvSpPr>
          <p:cNvPr id="4" name="Slide Number Placeholder 3"/>
          <p:cNvSpPr>
            <a:spLocks noGrp="1"/>
          </p:cNvSpPr>
          <p:nvPr>
            <p:ph type="sldNum" sz="quarter" idx="15"/>
          </p:nvPr>
        </p:nvSpPr>
        <p:spPr/>
        <p:txBody>
          <a:bodyPr/>
          <a:lstStyle/>
          <a:p>
            <a:fld id="{2DEA1D09-501F-6647-B5FA-4A188AB44193}" type="slidenum">
              <a:rPr lang="en-US" smtClean="0"/>
              <a:pPr/>
              <a:t>4</a:t>
            </a:fld>
            <a:endParaRPr lang="en-US" dirty="0"/>
          </a:p>
        </p:txBody>
      </p:sp>
    </p:spTree>
    <p:extLst>
      <p:ext uri="{BB962C8B-B14F-4D97-AF65-F5344CB8AC3E}">
        <p14:creationId xmlns:p14="http://schemas.microsoft.com/office/powerpoint/2010/main" val="293680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886200"/>
          </a:xfrm>
        </p:spPr>
        <p:txBody>
          <a:bodyPr/>
          <a:lstStyle/>
          <a:p>
            <a:r>
              <a:rPr lang="en-US" dirty="0"/>
              <a:t>High standards / High success rate</a:t>
            </a:r>
          </a:p>
          <a:p>
            <a:r>
              <a:rPr lang="en-US" dirty="0"/>
              <a:t>Tenure: accumulated accomplishments in scholarship, teaching, and service –  </a:t>
            </a:r>
            <a:r>
              <a:rPr lang="en-US" dirty="0" smtClean="0"/>
              <a:t>TRAJECTORY</a:t>
            </a:r>
          </a:p>
          <a:p>
            <a:pPr lvl="1"/>
            <a:r>
              <a:rPr lang="en-US" dirty="0" smtClean="0"/>
              <a:t>Research </a:t>
            </a:r>
            <a:r>
              <a:rPr lang="en-US" dirty="0"/>
              <a:t>(scholarship/creative practice): (inter)national reputation for creation of new knowledge in one’s </a:t>
            </a:r>
            <a:r>
              <a:rPr lang="en-US" dirty="0" smtClean="0"/>
              <a:t>field</a:t>
            </a:r>
          </a:p>
          <a:p>
            <a:pPr>
              <a:buNone/>
            </a:pPr>
            <a:endParaRPr lang="en-US" dirty="0" smtClean="0"/>
          </a:p>
        </p:txBody>
      </p:sp>
      <p:sp>
        <p:nvSpPr>
          <p:cNvPr id="4" name="Text Placeholder 3"/>
          <p:cNvSpPr>
            <a:spLocks noGrp="1"/>
          </p:cNvSpPr>
          <p:nvPr>
            <p:ph type="body" sz="quarter" idx="13"/>
          </p:nvPr>
        </p:nvSpPr>
        <p:spPr/>
        <p:txBody>
          <a:bodyPr/>
          <a:lstStyle/>
          <a:p>
            <a:r>
              <a:rPr lang="en-US" dirty="0" smtClean="0"/>
              <a:t>P&amp;T at </a:t>
            </a:r>
            <a:r>
              <a:rPr lang="en-US" dirty="0"/>
              <a:t>the </a:t>
            </a:r>
            <a:r>
              <a:rPr lang="en-US" dirty="0" smtClean="0"/>
              <a:t>UO</a:t>
            </a:r>
            <a:endParaRPr lang="en-US" dirty="0"/>
          </a:p>
          <a:p>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Teaching</a:t>
            </a:r>
            <a:r>
              <a:rPr lang="en-US" dirty="0"/>
              <a:t>: excellence in fostering learning (undergrad, grad</a:t>
            </a:r>
            <a:r>
              <a:rPr lang="en-US" dirty="0" smtClean="0"/>
              <a:t>)</a:t>
            </a:r>
          </a:p>
          <a:p>
            <a:pPr lvl="1"/>
            <a:r>
              <a:rPr lang="en-US" dirty="0"/>
              <a:t>Service: evidence of good citizenship</a:t>
            </a:r>
          </a:p>
          <a:p>
            <a:r>
              <a:rPr lang="en-US" dirty="0"/>
              <a:t>Myths</a:t>
            </a:r>
          </a:p>
          <a:p>
            <a:pPr lvl="1"/>
            <a:r>
              <a:rPr lang="en-US" dirty="0"/>
              <a:t>A tenure denial may be made for budgetary reasons</a:t>
            </a:r>
          </a:p>
          <a:p>
            <a:pPr lvl="1"/>
            <a:r>
              <a:rPr lang="en-US" dirty="0"/>
              <a:t>A single person can dictate a tenure denial</a:t>
            </a:r>
          </a:p>
          <a:p>
            <a:endParaRPr lang="en-US" dirty="0"/>
          </a:p>
        </p:txBody>
      </p:sp>
      <p:sp>
        <p:nvSpPr>
          <p:cNvPr id="4" name="Text Placeholder 3"/>
          <p:cNvSpPr>
            <a:spLocks noGrp="1"/>
          </p:cNvSpPr>
          <p:nvPr>
            <p:ph type="body" sz="quarter" idx="13"/>
          </p:nvPr>
        </p:nvSpPr>
        <p:spPr/>
        <p:txBody>
          <a:bodyPr/>
          <a:lstStyle/>
          <a:p>
            <a:r>
              <a:rPr lang="en-US" dirty="0"/>
              <a:t>P&amp;T at the </a:t>
            </a:r>
            <a:r>
              <a:rPr lang="en-US" dirty="0" smtClean="0"/>
              <a:t>UO (cont’d</a:t>
            </a:r>
            <a:r>
              <a:rPr lang="en-US" dirty="0"/>
              <a:t>)</a:t>
            </a:r>
          </a:p>
          <a:p>
            <a:endParaRPr lang="en-US" dirty="0"/>
          </a:p>
          <a:p>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6</a:t>
            </a:fld>
            <a:endParaRPr lang="en-US" dirty="0"/>
          </a:p>
        </p:txBody>
      </p:sp>
    </p:spTree>
    <p:extLst>
      <p:ext uri="{BB962C8B-B14F-4D97-AF65-F5344CB8AC3E}">
        <p14:creationId xmlns:p14="http://schemas.microsoft.com/office/powerpoint/2010/main" val="145101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8937"/>
            <a:ext cx="8229600" cy="2709863"/>
          </a:xfrm>
        </p:spPr>
        <p:txBody>
          <a:bodyPr/>
          <a:lstStyle/>
          <a:p>
            <a:r>
              <a:rPr lang="en-US" dirty="0"/>
              <a:t>Hiring – initial assessment and starting point</a:t>
            </a:r>
          </a:p>
          <a:p>
            <a:pPr lvl="1"/>
            <a:r>
              <a:rPr lang="en-US" dirty="0"/>
              <a:t>Most common pattern – six-year clock</a:t>
            </a:r>
          </a:p>
          <a:p>
            <a:pPr lvl="1"/>
            <a:r>
              <a:rPr lang="en-US" dirty="0"/>
              <a:t>Credit for prior service</a:t>
            </a:r>
          </a:p>
          <a:p>
            <a:pPr lvl="2"/>
            <a:r>
              <a:rPr lang="en-US" dirty="0"/>
              <a:t>Using all, some, or none</a:t>
            </a:r>
          </a:p>
          <a:p>
            <a:pPr lvl="2"/>
            <a:r>
              <a:rPr lang="en-US" dirty="0"/>
              <a:t>Trajectory</a:t>
            </a:r>
          </a:p>
          <a:p>
            <a:endParaRPr lang="en-US" dirty="0"/>
          </a:p>
        </p:txBody>
      </p:sp>
      <p:sp>
        <p:nvSpPr>
          <p:cNvPr id="4" name="Text Placeholder 3"/>
          <p:cNvSpPr>
            <a:spLocks noGrp="1"/>
          </p:cNvSpPr>
          <p:nvPr>
            <p:ph type="body" sz="quarter" idx="13"/>
          </p:nvPr>
        </p:nvSpPr>
        <p:spPr/>
        <p:txBody>
          <a:bodyPr/>
          <a:lstStyle/>
          <a:p>
            <a:r>
              <a:rPr lang="en-US" dirty="0" smtClean="0"/>
              <a:t>P&amp;T: Endpoint of Long-Term Evaluation</a:t>
            </a:r>
          </a:p>
          <a:p>
            <a:r>
              <a:rPr lang="en-US" dirty="0" smtClean="0"/>
              <a:t>And Support</a:t>
            </a:r>
            <a:endParaRPr lang="en-US" dirty="0"/>
          </a:p>
        </p:txBody>
      </p:sp>
      <p:sp>
        <p:nvSpPr>
          <p:cNvPr id="5" name="Slide Number Placeholder 4"/>
          <p:cNvSpPr>
            <a:spLocks noGrp="1"/>
          </p:cNvSpPr>
          <p:nvPr>
            <p:ph type="sldNum" sz="quarter" idx="15"/>
          </p:nvPr>
        </p:nvSpPr>
        <p:spPr/>
        <p:txBody>
          <a:bodyPr/>
          <a:lstStyle/>
          <a:p>
            <a:fld id="{2DEA1D09-501F-6647-B5FA-4A188AB44193}"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62275"/>
            <a:ext cx="8229600" cy="2752725"/>
          </a:xfrm>
        </p:spPr>
        <p:txBody>
          <a:bodyPr/>
          <a:lstStyle/>
          <a:p>
            <a:r>
              <a:rPr lang="en-US" dirty="0"/>
              <a:t>Annual reviews</a:t>
            </a:r>
          </a:p>
          <a:p>
            <a:r>
              <a:rPr lang="en-US" dirty="0"/>
              <a:t>Mid-term </a:t>
            </a:r>
            <a:r>
              <a:rPr lang="en-US" dirty="0" smtClean="0"/>
              <a:t>or </a:t>
            </a:r>
            <a:r>
              <a:rPr lang="en-US" dirty="0"/>
              <a:t>third-year review (contract renewal)</a:t>
            </a:r>
          </a:p>
          <a:p>
            <a:r>
              <a:rPr lang="en-US" dirty="0"/>
              <a:t>Promotion and tenure process</a:t>
            </a:r>
          </a:p>
          <a:p>
            <a:endParaRPr lang="en-US" dirty="0"/>
          </a:p>
        </p:txBody>
      </p:sp>
      <p:sp>
        <p:nvSpPr>
          <p:cNvPr id="4" name="Text Placeholder 3"/>
          <p:cNvSpPr>
            <a:spLocks noGrp="1"/>
          </p:cNvSpPr>
          <p:nvPr>
            <p:ph type="body" sz="quarter" idx="13"/>
          </p:nvPr>
        </p:nvSpPr>
        <p:spPr/>
        <p:txBody>
          <a:bodyPr/>
          <a:lstStyle/>
          <a:p>
            <a:r>
              <a:rPr lang="en-US" dirty="0" smtClean="0"/>
              <a:t>P&amp;T: </a:t>
            </a:r>
            <a:r>
              <a:rPr lang="en-US" dirty="0"/>
              <a:t>Endpoint of Long-Term Evaluation</a:t>
            </a:r>
          </a:p>
          <a:p>
            <a:r>
              <a:rPr lang="en-US" dirty="0"/>
              <a:t>a</a:t>
            </a:r>
            <a:r>
              <a:rPr lang="en-US" dirty="0" smtClean="0"/>
              <a:t>nd Support (</a:t>
            </a:r>
            <a:r>
              <a:rPr lang="en-US" dirty="0"/>
              <a:t>c</a:t>
            </a:r>
            <a:r>
              <a:rPr lang="en-US" dirty="0" smtClean="0"/>
              <a:t>ont’d</a:t>
            </a:r>
            <a:r>
              <a:rPr lang="en-US" dirty="0"/>
              <a:t>)</a:t>
            </a:r>
          </a:p>
        </p:txBody>
      </p:sp>
      <p:sp>
        <p:nvSpPr>
          <p:cNvPr id="5" name="Slide Number Placeholder 4"/>
          <p:cNvSpPr>
            <a:spLocks noGrp="1"/>
          </p:cNvSpPr>
          <p:nvPr>
            <p:ph type="sldNum" sz="quarter" idx="15"/>
          </p:nvPr>
        </p:nvSpPr>
        <p:spPr/>
        <p:txBody>
          <a:bodyPr/>
          <a:lstStyle/>
          <a:p>
            <a:fld id="{2DEA1D09-501F-6647-B5FA-4A188AB44193}"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20655"/>
            <a:ext cx="7848600" cy="3914775"/>
          </a:xfrm>
        </p:spPr>
        <p:txBody>
          <a:bodyPr/>
          <a:lstStyle/>
          <a:p>
            <a:r>
              <a:rPr lang="en-US" dirty="0"/>
              <a:t>Preliminary Work</a:t>
            </a:r>
          </a:p>
          <a:p>
            <a:pPr lvl="1"/>
            <a:r>
              <a:rPr lang="en-US" dirty="0" smtClean="0"/>
              <a:t>Department Head notifies faculty of upcoming review</a:t>
            </a:r>
          </a:p>
          <a:p>
            <a:pPr lvl="1"/>
            <a:r>
              <a:rPr lang="en-US" dirty="0" smtClean="0"/>
              <a:t>Candidate’s </a:t>
            </a:r>
            <a:r>
              <a:rPr lang="en-US" dirty="0"/>
              <a:t>contributions to the process</a:t>
            </a:r>
          </a:p>
          <a:p>
            <a:pPr lvl="1"/>
            <a:r>
              <a:rPr lang="en-US" dirty="0"/>
              <a:t>Identification and solicitation of external reviewers</a:t>
            </a:r>
          </a:p>
          <a:p>
            <a:r>
              <a:rPr lang="en-US" dirty="0"/>
              <a:t>Department Review</a:t>
            </a:r>
          </a:p>
          <a:p>
            <a:pPr lvl="1"/>
            <a:r>
              <a:rPr lang="en-US" dirty="0"/>
              <a:t>Personnel Committee – usually report and vote</a:t>
            </a:r>
          </a:p>
          <a:p>
            <a:pPr lvl="1"/>
            <a:r>
              <a:rPr lang="en-US" dirty="0"/>
              <a:t>Vote by voting faculty (signed, secret ballot</a:t>
            </a:r>
            <a:r>
              <a:rPr lang="en-US" dirty="0" smtClean="0"/>
              <a:t>)</a:t>
            </a:r>
            <a:endParaRPr lang="en-US" dirty="0"/>
          </a:p>
        </p:txBody>
      </p:sp>
      <p:sp>
        <p:nvSpPr>
          <p:cNvPr id="4" name="Text Placeholder 3"/>
          <p:cNvSpPr>
            <a:spLocks noGrp="1"/>
          </p:cNvSpPr>
          <p:nvPr>
            <p:ph type="body" sz="quarter" idx="13"/>
          </p:nvPr>
        </p:nvSpPr>
        <p:spPr/>
        <p:txBody>
          <a:bodyPr/>
          <a:lstStyle/>
          <a:p>
            <a:r>
              <a:rPr lang="en-US" dirty="0"/>
              <a:t>P&amp;T Process and Timetable</a:t>
            </a:r>
          </a:p>
        </p:txBody>
      </p:sp>
      <p:sp>
        <p:nvSpPr>
          <p:cNvPr id="5" name="Content Placeholder 2"/>
          <p:cNvSpPr txBox="1">
            <a:spLocks/>
          </p:cNvSpPr>
          <p:nvPr/>
        </p:nvSpPr>
        <p:spPr>
          <a:xfrm rot="19747867">
            <a:off x="93897" y="2696459"/>
            <a:ext cx="1469404" cy="6306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smtClean="0">
                <a:solidFill>
                  <a:srgbClr val="FF0000"/>
                </a:solidFill>
              </a:rPr>
              <a:t>Winter/Spring</a:t>
            </a:r>
            <a:endParaRPr lang="en-US" sz="3000" dirty="0">
              <a:solidFill>
                <a:srgbClr val="FF0000"/>
              </a:solidFill>
            </a:endParaRPr>
          </a:p>
        </p:txBody>
      </p:sp>
      <p:sp>
        <p:nvSpPr>
          <p:cNvPr id="6" name="Content Placeholder 2"/>
          <p:cNvSpPr txBox="1">
            <a:spLocks/>
          </p:cNvSpPr>
          <p:nvPr/>
        </p:nvSpPr>
        <p:spPr>
          <a:xfrm rot="19747867">
            <a:off x="335360" y="4729331"/>
            <a:ext cx="1176211" cy="963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smtClean="0">
                <a:solidFill>
                  <a:srgbClr val="FF0000"/>
                </a:solidFill>
              </a:rPr>
              <a:t>Early Fall</a:t>
            </a:r>
            <a:endParaRPr lang="en-US" sz="3000" dirty="0">
              <a:solidFill>
                <a:srgbClr val="FF0000"/>
              </a:solidFill>
            </a:endParaRPr>
          </a:p>
        </p:txBody>
      </p:sp>
      <p:sp>
        <p:nvSpPr>
          <p:cNvPr id="7" name="Slide Number Placeholder 6"/>
          <p:cNvSpPr>
            <a:spLocks noGrp="1"/>
          </p:cNvSpPr>
          <p:nvPr>
            <p:ph type="sldNum" sz="quarter" idx="15"/>
          </p:nvPr>
        </p:nvSpPr>
        <p:spPr/>
        <p:txBody>
          <a:bodyPr/>
          <a:lstStyle/>
          <a:p>
            <a:fld id="{2DEA1D09-501F-6647-B5FA-4A188AB44193}" type="slidenum">
              <a:rPr lang="en-US" smtClean="0"/>
              <a:pPr/>
              <a:t>9</a:t>
            </a:fld>
            <a:endParaRPr lang="en-US" dirty="0"/>
          </a:p>
        </p:txBody>
      </p:sp>
    </p:spTree>
    <p:extLst>
      <p:ext uri="{BB962C8B-B14F-4D97-AF65-F5344CB8AC3E}">
        <p14:creationId xmlns:p14="http://schemas.microsoft.com/office/powerpoint/2010/main" val="80337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plate with AcAff banner winter 2013 sk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with AcAff banner winter 2013 skr</Template>
  <TotalTime>10352</TotalTime>
  <Words>1352</Words>
  <Application>Microsoft Office PowerPoint</Application>
  <PresentationFormat>On-screen Show (4:3)</PresentationFormat>
  <Paragraphs>239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Akzidenz Grotesk BE Cn</vt:lpstr>
      <vt:lpstr>Akzidenz Grotesk BE Light</vt:lpstr>
      <vt:lpstr>Arial</vt:lpstr>
      <vt:lpstr>Calibri</vt:lpstr>
      <vt:lpstr>template with AcAff banner winter 2013 skr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Runberg</dc:creator>
  <cp:lastModifiedBy>Kenneth Doxsee</cp:lastModifiedBy>
  <cp:revision>127</cp:revision>
  <cp:lastPrinted>2013-09-20T00:56:01Z</cp:lastPrinted>
  <dcterms:created xsi:type="dcterms:W3CDTF">2013-03-12T21:20:12Z</dcterms:created>
  <dcterms:modified xsi:type="dcterms:W3CDTF">2015-11-04T19:17:00Z</dcterms:modified>
</cp:coreProperties>
</file>