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259" r:id="rId2"/>
    <p:sldId id="263" r:id="rId3"/>
    <p:sldId id="258" r:id="rId4"/>
    <p:sldId id="264" r:id="rId5"/>
    <p:sldId id="267" r:id="rId6"/>
    <p:sldId id="268" r:id="rId7"/>
    <p:sldId id="269" r:id="rId8"/>
    <p:sldId id="291"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9" r:id="rId44"/>
    <p:sldId id="305" r:id="rId45"/>
    <p:sldId id="306" r:id="rId46"/>
    <p:sldId id="307" r:id="rId47"/>
    <p:sldId id="308"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D2D"/>
    <a:srgbClr val="FF4F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22" autoAdjust="0"/>
  </p:normalViewPr>
  <p:slideViewPr>
    <p:cSldViewPr snapToGrid="0" snapToObjects="1">
      <p:cViewPr varScale="1">
        <p:scale>
          <a:sx n="104" d="100"/>
          <a:sy n="104" d="100"/>
        </p:scale>
        <p:origin x="34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C55572-AEFF-4199-9ABA-766E49B1EB72}" type="datetimeFigureOut">
              <a:rPr lang="en-US" smtClean="0"/>
              <a:t>2/18/2016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CC584B-4277-4586-AEC0-7D5937BAB0C0}" type="slidenum">
              <a:rPr lang="en-US" smtClean="0"/>
              <a:t>‹#›</a:t>
            </a:fld>
            <a:endParaRPr lang="en-US"/>
          </a:p>
        </p:txBody>
      </p:sp>
    </p:spTree>
    <p:extLst>
      <p:ext uri="{BB962C8B-B14F-4D97-AF65-F5344CB8AC3E}">
        <p14:creationId xmlns:p14="http://schemas.microsoft.com/office/powerpoint/2010/main" val="2757321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584B-4277-4586-AEC0-7D5937BAB0C0}" type="slidenum">
              <a:rPr lang="en-US" smtClean="0"/>
              <a:t>6</a:t>
            </a:fld>
            <a:endParaRPr lang="en-US"/>
          </a:p>
        </p:txBody>
      </p:sp>
    </p:spTree>
    <p:extLst>
      <p:ext uri="{BB962C8B-B14F-4D97-AF65-F5344CB8AC3E}">
        <p14:creationId xmlns:p14="http://schemas.microsoft.com/office/powerpoint/2010/main" val="35702765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885833"/>
            <a:ext cx="7772400" cy="1470025"/>
          </a:xfrm>
        </p:spPr>
        <p:txBody>
          <a:bodyPr/>
          <a:lstStyle/>
          <a:p>
            <a:r>
              <a:rPr lang="en-US" dirty="0" smtClean="0"/>
              <a:t>Click to edit slide title</a:t>
            </a:r>
            <a:endParaRPr lang="en-US" dirty="0"/>
          </a:p>
        </p:txBody>
      </p:sp>
      <p:sp>
        <p:nvSpPr>
          <p:cNvPr id="3" name="Subtitle 2"/>
          <p:cNvSpPr>
            <a:spLocks noGrp="1"/>
          </p:cNvSpPr>
          <p:nvPr>
            <p:ph type="subTitle" idx="1" hasCustomPrompt="1"/>
          </p:nvPr>
        </p:nvSpPr>
        <p:spPr>
          <a:xfrm>
            <a:off x="685800" y="3886200"/>
            <a:ext cx="6400800" cy="175260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slide subtitle</a:t>
            </a:r>
            <a:endParaRPr lang="en-US" dirty="0"/>
          </a:p>
        </p:txBody>
      </p:sp>
      <p:cxnSp>
        <p:nvCxnSpPr>
          <p:cNvPr id="4" name="Straight Connector 3"/>
          <p:cNvCxnSpPr/>
          <p:nvPr userDrawn="1"/>
        </p:nvCxnSpPr>
        <p:spPr>
          <a:xfrm>
            <a:off x="685800" y="3368360"/>
            <a:ext cx="4563533" cy="0"/>
          </a:xfrm>
          <a:prstGeom prst="line">
            <a:avLst/>
          </a:prstGeom>
          <a:ln w="19050" cmpd="sng">
            <a:solidFill>
              <a:schemeClr val="bg2"/>
            </a:solidFill>
            <a:headEnd type="oval"/>
            <a:tailEnd type="oval"/>
          </a:ln>
          <a:effectLst/>
        </p:spPr>
        <p:style>
          <a:lnRef idx="2">
            <a:schemeClr val="accent1"/>
          </a:lnRef>
          <a:fillRef idx="0">
            <a:schemeClr val="accent1"/>
          </a:fillRef>
          <a:effectRef idx="1">
            <a:schemeClr val="accent1"/>
          </a:effectRef>
          <a:fontRef idx="minor">
            <a:schemeClr val="tx1"/>
          </a:fontRef>
        </p:style>
      </p:cxnSp>
      <p:pic>
        <p:nvPicPr>
          <p:cNvPr id="5" name="Picture 4" descr="UOSignature-107-WHT-4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53650" y="6052278"/>
            <a:ext cx="2743200" cy="571500"/>
          </a:xfrm>
          <a:prstGeom prst="rect">
            <a:avLst/>
          </a:prstGeom>
        </p:spPr>
      </p:pic>
    </p:spTree>
    <p:extLst>
      <p:ext uri="{BB962C8B-B14F-4D97-AF65-F5344CB8AC3E}">
        <p14:creationId xmlns:p14="http://schemas.microsoft.com/office/powerpoint/2010/main" val="1013418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slide title</a:t>
            </a:r>
            <a:endParaRPr lang="en-US" dirty="0"/>
          </a:p>
        </p:txBody>
      </p:sp>
      <p:sp>
        <p:nvSpPr>
          <p:cNvPr id="3" name="Content Placeholder 2"/>
          <p:cNvSpPr>
            <a:spLocks noGrp="1"/>
          </p:cNvSpPr>
          <p:nvPr>
            <p:ph idx="1" hasCustomPrompt="1"/>
          </p:nvPr>
        </p:nvSpPr>
        <p:spPr>
          <a:xfrm>
            <a:off x="457200" y="1600201"/>
            <a:ext cx="8229600" cy="4292600"/>
          </a:xfrm>
        </p:spPr>
        <p:txBody>
          <a:bodyPr/>
          <a:lstStyle>
            <a:lvl1pPr marL="0" indent="0">
              <a:buFontTx/>
              <a:buNone/>
              <a:defRPr b="0" i="0">
                <a:latin typeface="Helvetica"/>
                <a:cs typeface="Helvetica"/>
              </a:defRPr>
            </a:lvl1pPr>
            <a:lvl2pPr>
              <a:defRPr b="0" i="0">
                <a:latin typeface="Helvetica"/>
                <a:cs typeface="Helvetica"/>
              </a:defRPr>
            </a:lvl2pPr>
            <a:lvl3pPr>
              <a:defRPr b="0" i="0">
                <a:latin typeface="Helvetica"/>
                <a:cs typeface="Helvetica"/>
              </a:defRPr>
            </a:lvl3pPr>
            <a:lvl4pPr>
              <a:defRPr b="0" i="0">
                <a:latin typeface="Helvetica"/>
                <a:cs typeface="Helvetica"/>
              </a:defRPr>
            </a:lvl4pPr>
            <a:lvl5pPr>
              <a:defRPr b="0" i="0">
                <a:latin typeface="Helvetica"/>
                <a:cs typeface="Helvetica"/>
              </a:defRPr>
            </a:lvl5pPr>
          </a:lstStyle>
          <a:p>
            <a:pPr lvl="0"/>
            <a:r>
              <a:rPr lang="en-US" dirty="0" smtClean="0"/>
              <a:t>Click to edit subtitle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UO-Logo-107.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48320" y="6024880"/>
            <a:ext cx="698500" cy="571500"/>
          </a:xfrm>
          <a:prstGeom prst="rect">
            <a:avLst/>
          </a:prstGeom>
        </p:spPr>
      </p:pic>
      <p:cxnSp>
        <p:nvCxnSpPr>
          <p:cNvPr id="5" name="Straight Connector 4"/>
          <p:cNvCxnSpPr/>
          <p:nvPr userDrawn="1"/>
        </p:nvCxnSpPr>
        <p:spPr>
          <a:xfrm>
            <a:off x="457200" y="1526342"/>
            <a:ext cx="4563533" cy="0"/>
          </a:xfrm>
          <a:prstGeom prst="line">
            <a:avLst/>
          </a:prstGeom>
          <a:ln w="19050" cmpd="sng">
            <a:solidFill>
              <a:schemeClr val="bg2"/>
            </a:solidFill>
            <a:headEnd type="oval"/>
            <a:tailEnd type="ova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771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slide title</a:t>
            </a:r>
            <a:endParaRPr lang="en-US" dirty="0"/>
          </a:p>
        </p:txBody>
      </p:sp>
      <p:sp>
        <p:nvSpPr>
          <p:cNvPr id="3" name="Content Placeholder 2"/>
          <p:cNvSpPr>
            <a:spLocks noGrp="1"/>
          </p:cNvSpPr>
          <p:nvPr>
            <p:ph sz="half" idx="1"/>
          </p:nvPr>
        </p:nvSpPr>
        <p:spPr>
          <a:xfrm>
            <a:off x="457200" y="1600201"/>
            <a:ext cx="4038600" cy="4221480"/>
          </a:xfrm>
        </p:spPr>
        <p:txBody>
          <a:bodyPr/>
          <a:lstStyle>
            <a:lvl1pPr>
              <a:defRPr sz="2800" b="0" i="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221481"/>
          </a:xfrm>
        </p:spPr>
        <p:txBody>
          <a:bodyPr/>
          <a:lstStyle>
            <a:lvl1pPr>
              <a:defRPr sz="2800" b="0" i="0">
                <a:solidFill>
                  <a:schemeClr val="bg1"/>
                </a:solidFill>
                <a:latin typeface="Helvetica"/>
                <a:cs typeface="Helvetica"/>
              </a:defRPr>
            </a:lvl1pPr>
            <a:lvl2pPr>
              <a:defRPr sz="2400">
                <a:solidFill>
                  <a:schemeClr val="bg1"/>
                </a:solidFill>
                <a:latin typeface="Helvetica"/>
                <a:cs typeface="Helvetica"/>
              </a:defRPr>
            </a:lvl2pPr>
            <a:lvl3pPr>
              <a:defRPr sz="2000">
                <a:solidFill>
                  <a:schemeClr val="bg1"/>
                </a:solidFill>
                <a:latin typeface="Helvetica"/>
                <a:cs typeface="Helvetica"/>
              </a:defRPr>
            </a:lvl3pPr>
            <a:lvl4pPr>
              <a:defRPr sz="1800">
                <a:solidFill>
                  <a:schemeClr val="bg1"/>
                </a:solidFill>
                <a:latin typeface="Helvetica"/>
                <a:cs typeface="Helvetica"/>
              </a:defRPr>
            </a:lvl4pPr>
            <a:lvl5pPr>
              <a:defRPr sz="1800">
                <a:solidFill>
                  <a:schemeClr val="bg1"/>
                </a:solidFill>
                <a:latin typeface="Helvetica"/>
                <a:cs typeface="Helvetica"/>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p:nvPr userDrawn="1"/>
        </p:nvCxnSpPr>
        <p:spPr>
          <a:xfrm>
            <a:off x="457200" y="1417638"/>
            <a:ext cx="4563533" cy="0"/>
          </a:xfrm>
          <a:prstGeom prst="line">
            <a:avLst/>
          </a:prstGeom>
          <a:ln w="19050" cmpd="sng">
            <a:solidFill>
              <a:schemeClr val="bg2"/>
            </a:solidFill>
            <a:headEnd type="oval"/>
            <a:tailEnd type="oval"/>
          </a:ln>
          <a:effectLst/>
        </p:spPr>
        <p:style>
          <a:lnRef idx="2">
            <a:schemeClr val="accent1"/>
          </a:lnRef>
          <a:fillRef idx="0">
            <a:schemeClr val="accent1"/>
          </a:fillRef>
          <a:effectRef idx="1">
            <a:schemeClr val="accent1"/>
          </a:effectRef>
          <a:fontRef idx="minor">
            <a:schemeClr val="tx1"/>
          </a:fontRef>
        </p:style>
      </p:cxnSp>
      <p:pic>
        <p:nvPicPr>
          <p:cNvPr id="9" name="Picture 8" descr="UO-Logo-107.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48320" y="6022340"/>
            <a:ext cx="698500" cy="571500"/>
          </a:xfrm>
          <a:prstGeom prst="rect">
            <a:avLst/>
          </a:prstGeom>
        </p:spPr>
      </p:pic>
    </p:spTree>
    <p:extLst>
      <p:ext uri="{BB962C8B-B14F-4D97-AF65-F5344CB8AC3E}">
        <p14:creationId xmlns:p14="http://schemas.microsoft.com/office/powerpoint/2010/main" val="1522505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84480"/>
            <a:ext cx="4038600" cy="5648961"/>
          </a:xfrm>
        </p:spPr>
        <p:txBody>
          <a:bodyPr/>
          <a:lstStyle>
            <a:lvl1pPr>
              <a:defRPr sz="2800" b="0" i="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84481"/>
            <a:ext cx="4038600" cy="5648960"/>
          </a:xfrm>
        </p:spPr>
        <p:txBody>
          <a:bodyPr/>
          <a:lstStyle>
            <a:lvl1pPr>
              <a:defRPr sz="2800" b="0" i="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UO-Logo-107.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48320" y="6022340"/>
            <a:ext cx="698500" cy="571500"/>
          </a:xfrm>
          <a:prstGeom prst="rect">
            <a:avLst/>
          </a:prstGeom>
        </p:spPr>
      </p:pic>
    </p:spTree>
    <p:extLst>
      <p:ext uri="{BB962C8B-B14F-4D97-AF65-F5344CB8AC3E}">
        <p14:creationId xmlns:p14="http://schemas.microsoft.com/office/powerpoint/2010/main" val="436739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userDrawn="1"/>
        </p:nvCxnSpPr>
        <p:spPr>
          <a:xfrm>
            <a:off x="457200" y="1417638"/>
            <a:ext cx="4563533" cy="0"/>
          </a:xfrm>
          <a:prstGeom prst="line">
            <a:avLst/>
          </a:prstGeom>
          <a:ln w="19050" cmpd="sng">
            <a:solidFill>
              <a:schemeClr val="bg2"/>
            </a:solidFill>
            <a:headEnd type="oval"/>
            <a:tailEnd type="oval"/>
          </a:ln>
          <a:effectLst/>
        </p:spPr>
        <p:style>
          <a:lnRef idx="2">
            <a:schemeClr val="accent1"/>
          </a:lnRef>
          <a:fillRef idx="0">
            <a:schemeClr val="accent1"/>
          </a:fillRef>
          <a:effectRef idx="1">
            <a:schemeClr val="accent1"/>
          </a:effectRef>
          <a:fontRef idx="minor">
            <a:schemeClr val="tx1"/>
          </a:fontRef>
        </p:style>
      </p:cxnSp>
      <p:pic>
        <p:nvPicPr>
          <p:cNvPr id="7" name="Picture 6" descr="UO-Logo-107.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48320" y="6022340"/>
            <a:ext cx="698500" cy="571500"/>
          </a:xfrm>
          <a:prstGeom prst="rect">
            <a:avLst/>
          </a:prstGeom>
        </p:spPr>
      </p:pic>
    </p:spTree>
    <p:extLst>
      <p:ext uri="{BB962C8B-B14F-4D97-AF65-F5344CB8AC3E}">
        <p14:creationId xmlns:p14="http://schemas.microsoft.com/office/powerpoint/2010/main" val="4139802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5309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mesh.png"/>
          <p:cNvPicPr>
            <a:picLocks noChangeAspect="1"/>
          </p:cNvPicPr>
          <p:nvPr/>
        </p:nvPicPr>
        <p:blipFill rotWithShape="1">
          <a:blip r:embed="rId8">
            <a:alphaModFix amt="41000"/>
            <a:extLst>
              <a:ext uri="{28A0092B-C50C-407E-A947-70E740481C1C}">
                <a14:useLocalDpi xmlns:a14="http://schemas.microsoft.com/office/drawing/2010/main" val="0"/>
              </a:ext>
            </a:extLst>
          </a:blip>
          <a:srcRect l="11324" r="6484" b="67183"/>
          <a:stretch/>
        </p:blipFill>
        <p:spPr>
          <a:xfrm>
            <a:off x="0" y="4325518"/>
            <a:ext cx="9144000" cy="2532482"/>
          </a:xfrm>
          <a:prstGeom prst="rect">
            <a:avLst/>
          </a:prstGeom>
        </p:spPr>
      </p:pic>
    </p:spTree>
    <p:extLst>
      <p:ext uri="{BB962C8B-B14F-4D97-AF65-F5344CB8AC3E}">
        <p14:creationId xmlns:p14="http://schemas.microsoft.com/office/powerpoint/2010/main" val="4134606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1" r:id="rId4"/>
    <p:sldLayoutId id="2147483654" r:id="rId5"/>
    <p:sldLayoutId id="2147483662" r:id="rId6"/>
  </p:sldLayoutIdLst>
  <p:txStyles>
    <p:titleStyle>
      <a:lvl1pPr algn="l" defTabSz="457200" rtl="0" eaLnBrk="1" latinLnBrk="0" hangingPunct="1">
        <a:spcBef>
          <a:spcPct val="0"/>
        </a:spcBef>
        <a:buNone/>
        <a:defRPr sz="4800" b="0" i="0" kern="1200">
          <a:solidFill>
            <a:srgbClr val="FFFFFF"/>
          </a:solidFill>
          <a:latin typeface="Helvetica"/>
          <a:ea typeface="+mj-ea"/>
          <a:cs typeface="Helvetica"/>
        </a:defRPr>
      </a:lvl1pPr>
    </p:titleStyle>
    <p:bodyStyle>
      <a:lvl1pPr marL="342900" indent="-342900" algn="l" defTabSz="457200" rtl="0" eaLnBrk="1" latinLnBrk="0" hangingPunct="1">
        <a:spcBef>
          <a:spcPct val="20000"/>
        </a:spcBef>
        <a:buClrTx/>
        <a:buSzPct val="100000"/>
        <a:buFontTx/>
        <a:buBlip>
          <a:blip r:embed="rId9"/>
        </a:buBlip>
        <a:defRPr sz="3200" b="0" i="0" kern="1200">
          <a:solidFill>
            <a:srgbClr val="FFFFFF"/>
          </a:solidFill>
          <a:latin typeface="Helvetica"/>
          <a:ea typeface="+mn-ea"/>
          <a:cs typeface="Helvetica"/>
        </a:defRPr>
      </a:lvl1pPr>
      <a:lvl2pPr marL="742950" indent="-285750" algn="l" defTabSz="457200" rtl="0" eaLnBrk="1" latinLnBrk="0" hangingPunct="1">
        <a:spcBef>
          <a:spcPct val="20000"/>
        </a:spcBef>
        <a:buClrTx/>
        <a:buSzPct val="100000"/>
        <a:buFontTx/>
        <a:buBlip>
          <a:blip r:embed="rId9"/>
        </a:buBlip>
        <a:defRPr sz="2800" b="0" i="0" kern="1200">
          <a:solidFill>
            <a:srgbClr val="FFFFFF"/>
          </a:solidFill>
          <a:latin typeface="Helvetica"/>
          <a:ea typeface="+mn-ea"/>
          <a:cs typeface="Helvetica"/>
        </a:defRPr>
      </a:lvl2pPr>
      <a:lvl3pPr marL="1143000" indent="-228600" algn="l" defTabSz="457200" rtl="0" eaLnBrk="1" latinLnBrk="0" hangingPunct="1">
        <a:spcBef>
          <a:spcPct val="20000"/>
        </a:spcBef>
        <a:buClrTx/>
        <a:buSzPct val="100000"/>
        <a:buFontTx/>
        <a:buBlip>
          <a:blip r:embed="rId9"/>
        </a:buBlip>
        <a:defRPr sz="2400" b="0" i="0" kern="1200">
          <a:solidFill>
            <a:srgbClr val="FFFFFF"/>
          </a:solidFill>
          <a:latin typeface="Helvetica"/>
          <a:ea typeface="+mn-ea"/>
          <a:cs typeface="Helvetica"/>
        </a:defRPr>
      </a:lvl3pPr>
      <a:lvl4pPr marL="1600200" indent="-228600" algn="l" defTabSz="457200" rtl="0" eaLnBrk="1" latinLnBrk="0" hangingPunct="1">
        <a:spcBef>
          <a:spcPct val="20000"/>
        </a:spcBef>
        <a:buClrTx/>
        <a:buSzPct val="100000"/>
        <a:buFontTx/>
        <a:buBlip>
          <a:blip r:embed="rId9"/>
        </a:buBlip>
        <a:defRPr sz="2000" b="0" i="0" kern="1200">
          <a:solidFill>
            <a:srgbClr val="FFFFFF"/>
          </a:solidFill>
          <a:latin typeface="Helvetica"/>
          <a:ea typeface="+mn-ea"/>
          <a:cs typeface="Helvetica"/>
        </a:defRPr>
      </a:lvl4pPr>
      <a:lvl5pPr marL="2057400" indent="-228600" algn="l" defTabSz="457200" rtl="0" eaLnBrk="1" latinLnBrk="0" hangingPunct="1">
        <a:spcBef>
          <a:spcPct val="20000"/>
        </a:spcBef>
        <a:buClrTx/>
        <a:buSzPct val="100000"/>
        <a:buFontTx/>
        <a:buBlip>
          <a:blip r:embed="rId9"/>
        </a:buBlip>
        <a:defRPr sz="2000" b="0" i="0" kern="1200">
          <a:solidFill>
            <a:srgbClr val="FFFFF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asit.uoregon.edu/training/adobe-acrobat"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1275908"/>
            <a:ext cx="7804298" cy="3519850"/>
          </a:xfrm>
        </p:spPr>
        <p:txBody>
          <a:bodyPr>
            <a:normAutofit/>
          </a:bodyPr>
          <a:lstStyle/>
          <a:p>
            <a:pPr marL="0" indent="0">
              <a:buNone/>
            </a:pPr>
            <a:r>
              <a:rPr lang="en-US" sz="2100" dirty="0">
                <a:latin typeface="Helvetica" panose="020B0604020202020204" pitchFamily="34" charset="0"/>
                <a:cs typeface="Helvetica" panose="020B0604020202020204" pitchFamily="34" charset="0"/>
              </a:rPr>
              <a:t>Materials presented are for general informational purposes only and do not constitute official University rules, policies or practices or interpretations or summaries of such rules, policies or practices. No warranties or representations are made as to the accuracy of any information presented. Any discrepancy between the information presented here and the official rules and policies of the University of Oregon is not intended to and does not alter or amend the official rules and policies</a:t>
            </a:r>
            <a:r>
              <a:rPr lang="en-US" sz="2100" dirty="0" smtClean="0">
                <a:latin typeface="Helvetica" panose="020B0604020202020204" pitchFamily="34" charset="0"/>
                <a:cs typeface="Helvetica" panose="020B0604020202020204" pitchFamily="34" charset="0"/>
              </a:rPr>
              <a:t>.</a:t>
            </a:r>
            <a:endParaRPr lang="en-US" sz="21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990541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Candidate’s </a:t>
            </a:r>
            <a:r>
              <a:rPr lang="en-US" dirty="0" smtClean="0"/>
              <a:t>Statement</a:t>
            </a:r>
            <a:endParaRPr lang="en-US" dirty="0"/>
          </a:p>
        </p:txBody>
      </p:sp>
      <p:sp>
        <p:nvSpPr>
          <p:cNvPr id="3" name="Content Placeholder 2"/>
          <p:cNvSpPr>
            <a:spLocks noGrp="1"/>
          </p:cNvSpPr>
          <p:nvPr>
            <p:ph sz="half" idx="1"/>
          </p:nvPr>
        </p:nvSpPr>
        <p:spPr>
          <a:xfrm>
            <a:off x="457200" y="1600200"/>
            <a:ext cx="8229599" cy="4417827"/>
          </a:xfrm>
        </p:spPr>
        <p:txBody>
          <a:bodyPr>
            <a:noAutofit/>
          </a:bodyPr>
          <a:lstStyle/>
          <a:p>
            <a:r>
              <a:rPr lang="en-US" sz="2400" dirty="0">
                <a:solidFill>
                  <a:srgbClr val="FFFF00"/>
                </a:solidFill>
              </a:rPr>
              <a:t>Signed and dated</a:t>
            </a:r>
          </a:p>
          <a:p>
            <a:r>
              <a:rPr lang="en-US" sz="2400" dirty="0">
                <a:solidFill>
                  <a:srgbClr val="FFFF00"/>
                </a:solidFill>
              </a:rPr>
              <a:t>Updates permissible</a:t>
            </a:r>
          </a:p>
          <a:p>
            <a:r>
              <a:rPr lang="en-US" sz="2400" dirty="0"/>
              <a:t>Always include the </a:t>
            </a:r>
            <a:r>
              <a:rPr lang="en-US" sz="2400" dirty="0">
                <a:solidFill>
                  <a:srgbClr val="FFFF00"/>
                </a:solidFill>
              </a:rPr>
              <a:t>statement as seen by the external reviewers</a:t>
            </a:r>
            <a:r>
              <a:rPr lang="en-US" sz="2400" dirty="0"/>
              <a:t> as well as any updates</a:t>
            </a:r>
          </a:p>
          <a:p>
            <a:r>
              <a:rPr lang="en-US" sz="2400" dirty="0"/>
              <a:t>Accomplishments, current activities, and </a:t>
            </a:r>
            <a:r>
              <a:rPr lang="en-US" sz="2400" dirty="0" smtClean="0">
                <a:solidFill>
                  <a:srgbClr val="FFFF00"/>
                </a:solidFill>
              </a:rPr>
              <a:t>future </a:t>
            </a:r>
            <a:r>
              <a:rPr lang="en-US" sz="2400" dirty="0">
                <a:solidFill>
                  <a:srgbClr val="FFFF00"/>
                </a:solidFill>
              </a:rPr>
              <a:t>plans </a:t>
            </a:r>
            <a:r>
              <a:rPr lang="en-US" sz="2400" dirty="0"/>
              <a:t>for research, teaching, and service</a:t>
            </a:r>
          </a:p>
          <a:p>
            <a:r>
              <a:rPr lang="en-US" sz="2400" dirty="0">
                <a:solidFill>
                  <a:srgbClr val="FFFF00"/>
                </a:solidFill>
              </a:rPr>
              <a:t>Statement regarding contributions to institutional equity and inclusion</a:t>
            </a:r>
          </a:p>
          <a:p>
            <a:r>
              <a:rPr lang="en-US" sz="2400" dirty="0"/>
              <a:t>Help the reader understand anything “unusual”</a:t>
            </a:r>
          </a:p>
          <a:p>
            <a:endParaRPr lang="en-US" dirty="0"/>
          </a:p>
        </p:txBody>
      </p:sp>
    </p:spTree>
    <p:extLst>
      <p:ext uri="{BB962C8B-B14F-4D97-AF65-F5344CB8AC3E}">
        <p14:creationId xmlns:p14="http://schemas.microsoft.com/office/powerpoint/2010/main" val="1182599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Statement of Waiver </a:t>
            </a:r>
          </a:p>
        </p:txBody>
      </p:sp>
      <p:sp>
        <p:nvSpPr>
          <p:cNvPr id="3" name="Content Placeholder 2"/>
          <p:cNvSpPr>
            <a:spLocks noGrp="1"/>
          </p:cNvSpPr>
          <p:nvPr>
            <p:ph sz="half" idx="1"/>
          </p:nvPr>
        </p:nvSpPr>
        <p:spPr>
          <a:xfrm>
            <a:off x="457200" y="1600201"/>
            <a:ext cx="8229600" cy="4221480"/>
          </a:xfrm>
        </p:spPr>
        <p:txBody>
          <a:bodyPr>
            <a:normAutofit fontScale="92500" lnSpcReduction="10000"/>
          </a:bodyPr>
          <a:lstStyle/>
          <a:p>
            <a:r>
              <a:rPr lang="en-US" dirty="0"/>
              <a:t>File must contain signed and dated statement by candidate </a:t>
            </a:r>
          </a:p>
          <a:p>
            <a:pPr lvl="1">
              <a:buFont typeface="Arial" panose="020B0604020202020204" pitchFamily="34" charset="0"/>
              <a:buChar char="•"/>
            </a:pPr>
            <a:r>
              <a:rPr lang="en-US" dirty="0"/>
              <a:t>Retaining full access, </a:t>
            </a:r>
            <a:r>
              <a:rPr lang="en-US" i="1" dirty="0"/>
              <a:t>or</a:t>
            </a:r>
          </a:p>
          <a:p>
            <a:pPr lvl="1">
              <a:buFont typeface="Arial" panose="020B0604020202020204" pitchFamily="34" charset="0"/>
              <a:buChar char="•"/>
            </a:pPr>
            <a:r>
              <a:rPr lang="en-US" dirty="0"/>
              <a:t>Waiving all rights of access, </a:t>
            </a:r>
            <a:r>
              <a:rPr lang="en-US" i="1" dirty="0" smtClean="0"/>
              <a:t>or</a:t>
            </a:r>
            <a:endParaRPr lang="en-US" i="1" dirty="0"/>
          </a:p>
          <a:p>
            <a:pPr lvl="1">
              <a:buFont typeface="Arial" panose="020B0604020202020204" pitchFamily="34" charset="0"/>
              <a:buChar char="•"/>
            </a:pPr>
            <a:r>
              <a:rPr lang="en-US" dirty="0"/>
              <a:t>Partial waiver</a:t>
            </a:r>
          </a:p>
          <a:p>
            <a:endParaRPr lang="en-US" dirty="0"/>
          </a:p>
          <a:p>
            <a:r>
              <a:rPr lang="en-US" dirty="0"/>
              <a:t>This statement </a:t>
            </a:r>
            <a:r>
              <a:rPr lang="en-US" dirty="0">
                <a:solidFill>
                  <a:schemeClr val="bg2"/>
                </a:solidFill>
              </a:rPr>
              <a:t>must </a:t>
            </a:r>
            <a:r>
              <a:rPr lang="en-US" dirty="0"/>
              <a:t>be completed prior to request for external evaluations</a:t>
            </a:r>
          </a:p>
          <a:p>
            <a:endParaRPr lang="en-US" dirty="0"/>
          </a:p>
          <a:p>
            <a:r>
              <a:rPr lang="en-US" dirty="0"/>
              <a:t>Templates available on Academic Affairs web </a:t>
            </a:r>
            <a:r>
              <a:rPr lang="en-US" dirty="0" smtClean="0"/>
              <a:t>site</a:t>
            </a:r>
            <a:endParaRPr lang="en-US" dirty="0"/>
          </a:p>
        </p:txBody>
      </p:sp>
    </p:spTree>
    <p:extLst>
      <p:ext uri="{BB962C8B-B14F-4D97-AF65-F5344CB8AC3E}">
        <p14:creationId xmlns:p14="http://schemas.microsoft.com/office/powerpoint/2010/main" val="3500816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Statement of Duties &amp; </a:t>
            </a:r>
            <a:r>
              <a:rPr lang="en-US" sz="3600" dirty="0" smtClean="0"/>
              <a:t>Responsibilities</a:t>
            </a:r>
            <a:endParaRPr lang="en-US" sz="3600" dirty="0"/>
          </a:p>
        </p:txBody>
      </p:sp>
      <p:sp>
        <p:nvSpPr>
          <p:cNvPr id="3" name="Content Placeholder 2"/>
          <p:cNvSpPr>
            <a:spLocks noGrp="1"/>
          </p:cNvSpPr>
          <p:nvPr>
            <p:ph sz="half" idx="1"/>
          </p:nvPr>
        </p:nvSpPr>
        <p:spPr>
          <a:xfrm>
            <a:off x="457200" y="1600201"/>
            <a:ext cx="8229600" cy="4221480"/>
          </a:xfrm>
        </p:spPr>
        <p:txBody>
          <a:bodyPr/>
          <a:lstStyle/>
          <a:p>
            <a:r>
              <a:rPr lang="en-US" dirty="0"/>
              <a:t>Objective statement</a:t>
            </a:r>
          </a:p>
          <a:p>
            <a:endParaRPr lang="en-US" dirty="0"/>
          </a:p>
          <a:p>
            <a:r>
              <a:rPr lang="en-US" dirty="0"/>
              <a:t>Purely factual</a:t>
            </a:r>
          </a:p>
          <a:p>
            <a:endParaRPr lang="en-US" dirty="0"/>
          </a:p>
          <a:p>
            <a:r>
              <a:rPr lang="en-US" dirty="0"/>
              <a:t>Increasingly common practice – provide copy of position description</a:t>
            </a:r>
          </a:p>
        </p:txBody>
      </p:sp>
    </p:spTree>
    <p:extLst>
      <p:ext uri="{BB962C8B-B14F-4D97-AF65-F5344CB8AC3E}">
        <p14:creationId xmlns:p14="http://schemas.microsoft.com/office/powerpoint/2010/main" val="3053433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Autofit/>
          </a:bodyPr>
          <a:lstStyle/>
          <a:p>
            <a:r>
              <a:rPr lang="en-US" sz="3900" dirty="0"/>
              <a:t>“Conditions of Appointment” </a:t>
            </a:r>
            <a:r>
              <a:rPr lang="en-US" sz="3900" dirty="0" smtClean="0"/>
              <a:t>Section</a:t>
            </a:r>
            <a:endParaRPr lang="en-US" sz="3900" dirty="0"/>
          </a:p>
        </p:txBody>
      </p:sp>
      <p:sp>
        <p:nvSpPr>
          <p:cNvPr id="3" name="Content Placeholder 2"/>
          <p:cNvSpPr>
            <a:spLocks noGrp="1"/>
          </p:cNvSpPr>
          <p:nvPr>
            <p:ph sz="half" idx="1"/>
          </p:nvPr>
        </p:nvSpPr>
        <p:spPr>
          <a:xfrm>
            <a:off x="457200" y="1600201"/>
            <a:ext cx="8229600" cy="4221480"/>
          </a:xfrm>
        </p:spPr>
        <p:txBody>
          <a:bodyPr>
            <a:normAutofit fontScale="92500" lnSpcReduction="10000"/>
          </a:bodyPr>
          <a:lstStyle/>
          <a:p>
            <a:r>
              <a:rPr lang="en-US" dirty="0"/>
              <a:t>Tenure cases – most recent contract</a:t>
            </a:r>
          </a:p>
          <a:p>
            <a:endParaRPr lang="en-US" dirty="0"/>
          </a:p>
          <a:p>
            <a:r>
              <a:rPr lang="en-US" dirty="0"/>
              <a:t>Promotion to full professor – nothing required</a:t>
            </a:r>
          </a:p>
          <a:p>
            <a:endParaRPr lang="en-US" dirty="0"/>
          </a:p>
          <a:p>
            <a:r>
              <a:rPr lang="en-US" dirty="0"/>
              <a:t>Official letters of understanding</a:t>
            </a:r>
          </a:p>
          <a:p>
            <a:pPr lvl="1">
              <a:buFont typeface="Arial" panose="020B0604020202020204" pitchFamily="34" charset="0"/>
              <a:buChar char="•"/>
            </a:pPr>
            <a:r>
              <a:rPr lang="en-US" dirty="0"/>
              <a:t>evaluation procedure for “split” appointments</a:t>
            </a:r>
          </a:p>
          <a:p>
            <a:pPr lvl="1">
              <a:buFont typeface="Arial" panose="020B0604020202020204" pitchFamily="34" charset="0"/>
              <a:buChar char="•"/>
            </a:pPr>
            <a:r>
              <a:rPr lang="en-US" dirty="0"/>
              <a:t>limited range of activities on which promotion will be based</a:t>
            </a:r>
          </a:p>
          <a:p>
            <a:pPr lvl="1">
              <a:buFont typeface="Arial" panose="020B0604020202020204" pitchFamily="34" charset="0"/>
              <a:buChar char="•"/>
            </a:pPr>
            <a:r>
              <a:rPr lang="en-US" dirty="0"/>
              <a:t>credit granted for prior service at other institutions</a:t>
            </a:r>
          </a:p>
          <a:p>
            <a:pPr lvl="1">
              <a:buFont typeface="Arial" panose="020B0604020202020204" pitchFamily="34" charset="0"/>
              <a:buChar char="•"/>
            </a:pPr>
            <a:r>
              <a:rPr lang="en-US" dirty="0"/>
              <a:t>extended time for tenure for reasons such as pregnancy or childbirth </a:t>
            </a:r>
          </a:p>
        </p:txBody>
      </p:sp>
    </p:spTree>
    <p:extLst>
      <p:ext uri="{BB962C8B-B14F-4D97-AF65-F5344CB8AC3E}">
        <p14:creationId xmlns:p14="http://schemas.microsoft.com/office/powerpoint/2010/main" val="1274303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“Teaching Evaluations” </a:t>
            </a:r>
            <a:r>
              <a:rPr lang="en-US" dirty="0" smtClean="0"/>
              <a:t>Section</a:t>
            </a:r>
            <a:endParaRPr lang="en-US" dirty="0"/>
          </a:p>
        </p:txBody>
      </p:sp>
      <p:sp>
        <p:nvSpPr>
          <p:cNvPr id="3" name="Content Placeholder 2"/>
          <p:cNvSpPr>
            <a:spLocks noGrp="1"/>
          </p:cNvSpPr>
          <p:nvPr>
            <p:ph sz="half" idx="1"/>
          </p:nvPr>
        </p:nvSpPr>
        <p:spPr>
          <a:xfrm>
            <a:off x="457200" y="1600201"/>
            <a:ext cx="8229600" cy="4221480"/>
          </a:xfrm>
        </p:spPr>
        <p:txBody>
          <a:bodyPr>
            <a:normAutofit/>
          </a:bodyPr>
          <a:lstStyle/>
          <a:p>
            <a:r>
              <a:rPr lang="en-US" dirty="0"/>
              <a:t>Courses (large, small, seminar)</a:t>
            </a:r>
          </a:p>
          <a:p>
            <a:r>
              <a:rPr lang="en-US" dirty="0"/>
              <a:t>Curriculum development</a:t>
            </a:r>
          </a:p>
          <a:p>
            <a:r>
              <a:rPr lang="en-US" dirty="0"/>
              <a:t>Student supervision, advising, etc.</a:t>
            </a:r>
          </a:p>
          <a:p>
            <a:endParaRPr lang="en-US" dirty="0"/>
          </a:p>
          <a:p>
            <a:r>
              <a:rPr lang="en-US" dirty="0">
                <a:solidFill>
                  <a:schemeClr val="bg2"/>
                </a:solidFill>
              </a:rPr>
              <a:t>Hires from other institutions</a:t>
            </a:r>
          </a:p>
          <a:p>
            <a:pPr lvl="1">
              <a:buFont typeface="Arial" panose="020B0604020202020204" pitchFamily="34" charset="0"/>
              <a:buChar char="•"/>
            </a:pPr>
            <a:r>
              <a:rPr lang="en-US" dirty="0"/>
              <a:t>Recognize that some materials may not be available</a:t>
            </a:r>
          </a:p>
          <a:p>
            <a:pPr lvl="1">
              <a:buFont typeface="Arial" panose="020B0604020202020204" pitchFamily="34" charset="0"/>
              <a:buChar char="•"/>
            </a:pPr>
            <a:r>
              <a:rPr lang="en-US" dirty="0"/>
              <a:t>Attempt to include as comprehensive a package as possible</a:t>
            </a:r>
          </a:p>
          <a:p>
            <a:endParaRPr lang="en-US" dirty="0"/>
          </a:p>
        </p:txBody>
      </p:sp>
    </p:spTree>
    <p:extLst>
      <p:ext uri="{BB962C8B-B14F-4D97-AF65-F5344CB8AC3E}">
        <p14:creationId xmlns:p14="http://schemas.microsoft.com/office/powerpoint/2010/main" val="3288663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Teaching – Department </a:t>
            </a:r>
            <a:r>
              <a:rPr lang="en-US" sz="3600" dirty="0" smtClean="0"/>
              <a:t>Responsibilities</a:t>
            </a:r>
            <a:endParaRPr lang="en-US" sz="3600" dirty="0"/>
          </a:p>
        </p:txBody>
      </p:sp>
      <p:sp>
        <p:nvSpPr>
          <p:cNvPr id="3" name="Content Placeholder 2"/>
          <p:cNvSpPr>
            <a:spLocks noGrp="1"/>
          </p:cNvSpPr>
          <p:nvPr>
            <p:ph sz="half" idx="1"/>
          </p:nvPr>
        </p:nvSpPr>
        <p:spPr>
          <a:xfrm>
            <a:off x="457200" y="1600201"/>
            <a:ext cx="8229600" cy="4481622"/>
          </a:xfrm>
        </p:spPr>
        <p:txBody>
          <a:bodyPr>
            <a:normAutofit fontScale="85000" lnSpcReduction="20000"/>
          </a:bodyPr>
          <a:lstStyle/>
          <a:p>
            <a:pPr>
              <a:lnSpc>
                <a:spcPct val="120000"/>
              </a:lnSpc>
            </a:pPr>
            <a:r>
              <a:rPr lang="en-US" dirty="0"/>
              <a:t>List of courses taught</a:t>
            </a:r>
          </a:p>
          <a:p>
            <a:pPr>
              <a:lnSpc>
                <a:spcPct val="120000"/>
              </a:lnSpc>
            </a:pPr>
            <a:r>
              <a:rPr lang="en-US" dirty="0"/>
              <a:t>Summary table – quantitative evaluations (including class size, percent response, departmental comparison data)</a:t>
            </a:r>
          </a:p>
          <a:p>
            <a:pPr>
              <a:lnSpc>
                <a:spcPct val="120000"/>
              </a:lnSpc>
            </a:pPr>
            <a:r>
              <a:rPr lang="en-US" dirty="0"/>
              <a:t>Sample evaluation form</a:t>
            </a:r>
          </a:p>
          <a:p>
            <a:pPr>
              <a:lnSpc>
                <a:spcPct val="120000"/>
              </a:lnSpc>
            </a:pPr>
            <a:r>
              <a:rPr lang="en-US" dirty="0"/>
              <a:t>Copies of all quantitative summaries</a:t>
            </a:r>
          </a:p>
          <a:p>
            <a:pPr>
              <a:lnSpc>
                <a:spcPct val="120000"/>
              </a:lnSpc>
            </a:pPr>
            <a:r>
              <a:rPr lang="en-US" dirty="0"/>
              <a:t>Copies of all signed qualitative comments (in supplementary file)</a:t>
            </a:r>
          </a:p>
          <a:p>
            <a:pPr>
              <a:lnSpc>
                <a:spcPct val="120000"/>
              </a:lnSpc>
            </a:pPr>
            <a:r>
              <a:rPr lang="en-US" dirty="0"/>
              <a:t>Peer evaluations</a:t>
            </a:r>
          </a:p>
          <a:p>
            <a:pPr lvl="1">
              <a:lnSpc>
                <a:spcPct val="120000"/>
              </a:lnSpc>
              <a:buFont typeface="Arial" panose="020B0604020202020204" pitchFamily="34" charset="0"/>
              <a:buChar char="•"/>
            </a:pPr>
            <a:r>
              <a:rPr lang="en-US" dirty="0"/>
              <a:t>Pre-tenure: at least one in each of years 3, 4, and 5</a:t>
            </a:r>
          </a:p>
          <a:p>
            <a:pPr lvl="1">
              <a:lnSpc>
                <a:spcPct val="120000"/>
              </a:lnSpc>
              <a:buFont typeface="Arial" panose="020B0604020202020204" pitchFamily="34" charset="0"/>
              <a:buChar char="•"/>
            </a:pPr>
            <a:r>
              <a:rPr lang="en-US" dirty="0"/>
              <a:t>Tenured associate professor: at least one every other </a:t>
            </a:r>
            <a:r>
              <a:rPr lang="en-US" dirty="0" smtClean="0"/>
              <a:t>year</a:t>
            </a:r>
            <a:endParaRPr lang="en-US" dirty="0"/>
          </a:p>
        </p:txBody>
      </p:sp>
    </p:spTree>
    <p:extLst>
      <p:ext uri="{BB962C8B-B14F-4D97-AF65-F5344CB8AC3E}">
        <p14:creationId xmlns:p14="http://schemas.microsoft.com/office/powerpoint/2010/main" val="3897592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Teaching – Candidate’s </a:t>
            </a:r>
            <a:r>
              <a:rPr lang="en-US" sz="3600" dirty="0" smtClean="0"/>
              <a:t>Responsibilities</a:t>
            </a:r>
            <a:endParaRPr lang="en-US" sz="3600" dirty="0"/>
          </a:p>
        </p:txBody>
      </p:sp>
      <p:sp>
        <p:nvSpPr>
          <p:cNvPr id="3" name="Content Placeholder 2"/>
          <p:cNvSpPr>
            <a:spLocks noGrp="1"/>
          </p:cNvSpPr>
          <p:nvPr>
            <p:ph sz="half" idx="1"/>
          </p:nvPr>
        </p:nvSpPr>
        <p:spPr>
          <a:xfrm>
            <a:off x="457200" y="1600201"/>
            <a:ext cx="8229600" cy="4375297"/>
          </a:xfrm>
        </p:spPr>
        <p:txBody>
          <a:bodyPr>
            <a:normAutofit fontScale="92500"/>
          </a:bodyPr>
          <a:lstStyle/>
          <a:p>
            <a:r>
              <a:rPr lang="en-US" dirty="0"/>
              <a:t>List of teaching awards</a:t>
            </a:r>
          </a:p>
          <a:p>
            <a:r>
              <a:rPr lang="en-US" dirty="0"/>
              <a:t>List of supervised students, sorted by kind and including dates and role (e.g., chair, advisor, committee member)</a:t>
            </a:r>
          </a:p>
          <a:p>
            <a:pPr lvl="1">
              <a:buFont typeface="Arial" panose="020B0604020202020204" pitchFamily="34" charset="0"/>
              <a:buChar char="•"/>
            </a:pPr>
            <a:r>
              <a:rPr lang="en-US" dirty="0"/>
              <a:t>Postdoc, doctoral dissertation, masters thesis, honors thesis</a:t>
            </a:r>
          </a:p>
          <a:p>
            <a:r>
              <a:rPr lang="en-US" dirty="0"/>
              <a:t>Teaching portfolio</a:t>
            </a:r>
          </a:p>
          <a:p>
            <a:pPr lvl="1">
              <a:buFont typeface="Arial" panose="020B0604020202020204" pitchFamily="34" charset="0"/>
              <a:buChar char="•"/>
            </a:pPr>
            <a:r>
              <a:rPr lang="en-US" dirty="0"/>
              <a:t>In supplementary file</a:t>
            </a:r>
          </a:p>
          <a:p>
            <a:pPr lvl="1">
              <a:buFont typeface="Arial" panose="020B0604020202020204" pitchFamily="34" charset="0"/>
              <a:buChar char="•"/>
            </a:pPr>
            <a:r>
              <a:rPr lang="en-US" dirty="0"/>
              <a:t>Syllabi, innovative materials (including electronic), etc.</a:t>
            </a:r>
          </a:p>
          <a:p>
            <a:pPr lvl="1">
              <a:buFont typeface="Arial" panose="020B0604020202020204" pitchFamily="34" charset="0"/>
              <a:buChar char="•"/>
            </a:pPr>
            <a:r>
              <a:rPr lang="en-US" dirty="0"/>
              <a:t>Illustrative, not </a:t>
            </a:r>
            <a:r>
              <a:rPr lang="en-US" dirty="0" smtClean="0"/>
              <a:t>exhaustive</a:t>
            </a:r>
            <a:endParaRPr lang="en-US" dirty="0"/>
          </a:p>
        </p:txBody>
      </p:sp>
    </p:spTree>
    <p:extLst>
      <p:ext uri="{BB962C8B-B14F-4D97-AF65-F5344CB8AC3E}">
        <p14:creationId xmlns:p14="http://schemas.microsoft.com/office/powerpoint/2010/main" val="1414291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Letters from </a:t>
            </a:r>
            <a:r>
              <a:rPr lang="en-US" dirty="0" smtClean="0"/>
              <a:t>Students</a:t>
            </a:r>
            <a:endParaRPr lang="en-US" dirty="0"/>
          </a:p>
        </p:txBody>
      </p:sp>
      <p:sp>
        <p:nvSpPr>
          <p:cNvPr id="3" name="Content Placeholder 2"/>
          <p:cNvSpPr>
            <a:spLocks noGrp="1"/>
          </p:cNvSpPr>
          <p:nvPr>
            <p:ph sz="half" idx="1"/>
          </p:nvPr>
        </p:nvSpPr>
        <p:spPr>
          <a:xfrm>
            <a:off x="457200" y="1600201"/>
            <a:ext cx="8229600" cy="4343399"/>
          </a:xfrm>
        </p:spPr>
        <p:txBody>
          <a:bodyPr/>
          <a:lstStyle/>
          <a:p>
            <a:pPr marL="0" indent="0">
              <a:buNone/>
            </a:pPr>
            <a:r>
              <a:rPr lang="en-US" dirty="0"/>
              <a:t>Include both solicited and unsolicited student letters, but only if signed and dated</a:t>
            </a:r>
            <a:br>
              <a:rPr lang="en-US" dirty="0"/>
            </a:br>
            <a:endParaRPr lang="en-US" dirty="0"/>
          </a:p>
          <a:p>
            <a:r>
              <a:rPr lang="en-US" dirty="0"/>
              <a:t>Student letters are not required </a:t>
            </a:r>
            <a:br>
              <a:rPr lang="en-US" dirty="0"/>
            </a:br>
            <a:endParaRPr lang="en-US" dirty="0"/>
          </a:p>
          <a:p>
            <a:r>
              <a:rPr lang="en-US" dirty="0"/>
              <a:t>Inundation is not needed or desirable </a:t>
            </a:r>
          </a:p>
        </p:txBody>
      </p:sp>
    </p:spTree>
    <p:extLst>
      <p:ext uri="{BB962C8B-B14F-4D97-AF65-F5344CB8AC3E}">
        <p14:creationId xmlns:p14="http://schemas.microsoft.com/office/powerpoint/2010/main" val="3481938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Supplemental File </a:t>
            </a:r>
          </a:p>
        </p:txBody>
      </p:sp>
      <p:sp>
        <p:nvSpPr>
          <p:cNvPr id="3" name="Content Placeholder 2"/>
          <p:cNvSpPr>
            <a:spLocks noGrp="1"/>
          </p:cNvSpPr>
          <p:nvPr>
            <p:ph sz="half" idx="1"/>
          </p:nvPr>
        </p:nvSpPr>
        <p:spPr>
          <a:xfrm>
            <a:off x="457200" y="1600201"/>
            <a:ext cx="8229600" cy="4221480"/>
          </a:xfrm>
        </p:spPr>
        <p:txBody>
          <a:bodyPr>
            <a:normAutofit fontScale="92500"/>
          </a:bodyPr>
          <a:lstStyle/>
          <a:p>
            <a:r>
              <a:rPr lang="en-US" dirty="0"/>
              <a:t>Supplemental teaching evaluation data</a:t>
            </a:r>
          </a:p>
          <a:p>
            <a:pPr lvl="1">
              <a:buFont typeface="Arial" panose="020B0604020202020204" pitchFamily="34" charset="0"/>
              <a:buChar char="•"/>
            </a:pPr>
            <a:r>
              <a:rPr lang="en-US" dirty="0"/>
              <a:t>One set of printouts and signed statements. </a:t>
            </a:r>
            <a:r>
              <a:rPr lang="en-US" b="1" i="1" dirty="0"/>
              <a:t>Unsigned narrative student evaluations are unacceptable and should not be included in the file.  </a:t>
            </a:r>
            <a:r>
              <a:rPr lang="en-US" dirty="0"/>
              <a:t>It is illegal to quote from unsigned evaluations in summary statements prepared for the file.</a:t>
            </a:r>
          </a:p>
          <a:p>
            <a:r>
              <a:rPr lang="en-US" dirty="0"/>
              <a:t>Scholarship portfolio</a:t>
            </a:r>
          </a:p>
          <a:p>
            <a:r>
              <a:rPr lang="en-US" dirty="0"/>
              <a:t>Teaching portfolio</a:t>
            </a:r>
          </a:p>
          <a:p>
            <a:r>
              <a:rPr lang="en-US" dirty="0">
                <a:solidFill>
                  <a:schemeClr val="bg2"/>
                </a:solidFill>
              </a:rPr>
              <a:t>Service portfolio</a:t>
            </a:r>
          </a:p>
          <a:p>
            <a:r>
              <a:rPr lang="en-US" dirty="0">
                <a:solidFill>
                  <a:schemeClr val="bg2"/>
                </a:solidFill>
              </a:rPr>
              <a:t>(Evidence of contributions to equity and inclusion)</a:t>
            </a:r>
          </a:p>
          <a:p>
            <a:endParaRPr lang="en-US" dirty="0"/>
          </a:p>
        </p:txBody>
      </p:sp>
      <p:sp>
        <p:nvSpPr>
          <p:cNvPr id="4" name="TextBox 3"/>
          <p:cNvSpPr txBox="1"/>
          <p:nvPr/>
        </p:nvSpPr>
        <p:spPr>
          <a:xfrm>
            <a:off x="5050248" y="4442693"/>
            <a:ext cx="2756524" cy="461665"/>
          </a:xfrm>
          <a:prstGeom prst="rect">
            <a:avLst/>
          </a:prstGeom>
          <a:noFill/>
        </p:spPr>
        <p:txBody>
          <a:bodyPr wrap="none" rtlCol="0">
            <a:spAutoFit/>
          </a:bodyPr>
          <a:lstStyle/>
          <a:p>
            <a:r>
              <a:rPr lang="en-US" sz="2400" dirty="0" smtClean="0">
                <a:solidFill>
                  <a:schemeClr val="bg2"/>
                </a:solidFill>
              </a:rPr>
              <a:t>(“typically includes”)</a:t>
            </a:r>
            <a:endParaRPr lang="en-US" sz="2400" dirty="0">
              <a:solidFill>
                <a:schemeClr val="bg2"/>
              </a:solidFill>
            </a:endParaRPr>
          </a:p>
        </p:txBody>
      </p:sp>
    </p:spTree>
    <p:extLst>
      <p:ext uri="{BB962C8B-B14F-4D97-AF65-F5344CB8AC3E}">
        <p14:creationId xmlns:p14="http://schemas.microsoft.com/office/powerpoint/2010/main" val="1791628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Letters of Evaluation </a:t>
            </a:r>
          </a:p>
        </p:txBody>
      </p:sp>
      <p:sp>
        <p:nvSpPr>
          <p:cNvPr id="3" name="Content Placeholder 2"/>
          <p:cNvSpPr>
            <a:spLocks noGrp="1"/>
          </p:cNvSpPr>
          <p:nvPr>
            <p:ph sz="half" idx="1"/>
          </p:nvPr>
        </p:nvSpPr>
        <p:spPr>
          <a:xfrm>
            <a:off x="457200" y="1600201"/>
            <a:ext cx="8229600" cy="4864394"/>
          </a:xfrm>
        </p:spPr>
        <p:txBody>
          <a:bodyPr>
            <a:noAutofit/>
          </a:bodyPr>
          <a:lstStyle/>
          <a:p>
            <a:pPr>
              <a:lnSpc>
                <a:spcPct val="120000"/>
              </a:lnSpc>
            </a:pPr>
            <a:r>
              <a:rPr lang="en-US" sz="2000" dirty="0"/>
              <a:t>Candidate – list of </a:t>
            </a:r>
            <a:r>
              <a:rPr lang="en-US" sz="2000" dirty="0">
                <a:solidFill>
                  <a:schemeClr val="bg2"/>
                </a:solidFill>
              </a:rPr>
              <a:t>suggestions</a:t>
            </a:r>
          </a:p>
          <a:p>
            <a:pPr>
              <a:lnSpc>
                <a:spcPct val="120000"/>
              </a:lnSpc>
            </a:pPr>
            <a:r>
              <a:rPr lang="en-US" sz="2000" dirty="0"/>
              <a:t>Department – independent list</a:t>
            </a:r>
          </a:p>
          <a:p>
            <a:pPr>
              <a:lnSpc>
                <a:spcPct val="120000"/>
              </a:lnSpc>
            </a:pPr>
            <a:r>
              <a:rPr lang="en-US" sz="2000" dirty="0"/>
              <a:t>If candidate suggests reviewer on department list, that reviewer NOT listed as “suggested by the candidate”</a:t>
            </a:r>
          </a:p>
          <a:p>
            <a:pPr>
              <a:lnSpc>
                <a:spcPct val="120000"/>
              </a:lnSpc>
            </a:pPr>
            <a:r>
              <a:rPr lang="en-US" sz="2000" dirty="0"/>
              <a:t>Reviewers at or above the rank being sought, at comparable institutions</a:t>
            </a:r>
          </a:p>
          <a:p>
            <a:pPr>
              <a:lnSpc>
                <a:spcPct val="120000"/>
              </a:lnSpc>
            </a:pPr>
            <a:r>
              <a:rPr lang="en-US" sz="2000" dirty="0"/>
              <a:t>Department </a:t>
            </a:r>
            <a:r>
              <a:rPr lang="en-US" sz="2000" dirty="0">
                <a:solidFill>
                  <a:schemeClr val="bg2"/>
                </a:solidFill>
              </a:rPr>
              <a:t>selects </a:t>
            </a:r>
            <a:r>
              <a:rPr lang="en-US" sz="2000" dirty="0"/>
              <a:t>external reviewers</a:t>
            </a:r>
          </a:p>
          <a:p>
            <a:pPr>
              <a:lnSpc>
                <a:spcPct val="120000"/>
              </a:lnSpc>
            </a:pPr>
            <a:r>
              <a:rPr lang="en-US" sz="2000" dirty="0">
                <a:solidFill>
                  <a:schemeClr val="bg2"/>
                </a:solidFill>
              </a:rPr>
              <a:t>Clear majority of “untainted” reviewers </a:t>
            </a:r>
            <a:r>
              <a:rPr lang="en-US" sz="2000" dirty="0"/>
              <a:t>– be proactive and reactive</a:t>
            </a:r>
          </a:p>
          <a:p>
            <a:pPr>
              <a:lnSpc>
                <a:spcPct val="120000"/>
              </a:lnSpc>
            </a:pPr>
            <a:r>
              <a:rPr lang="en-US" sz="2000" dirty="0"/>
              <a:t>Requested by department head via standard form letter</a:t>
            </a:r>
          </a:p>
          <a:p>
            <a:pPr lvl="1">
              <a:lnSpc>
                <a:spcPct val="120000"/>
              </a:lnSpc>
              <a:buFont typeface="Arial" panose="020B0604020202020204" pitchFamily="34" charset="0"/>
              <a:buChar char="•"/>
            </a:pPr>
            <a:r>
              <a:rPr lang="en-US" sz="2000" dirty="0"/>
              <a:t>Templates available on Academic Affairs web site</a:t>
            </a:r>
          </a:p>
          <a:p>
            <a:pPr>
              <a:lnSpc>
                <a:spcPct val="120000"/>
              </a:lnSpc>
            </a:pPr>
            <a:r>
              <a:rPr lang="en-US" sz="2000" dirty="0"/>
              <a:t>Include example of each letter in the </a:t>
            </a:r>
            <a:r>
              <a:rPr lang="en-US" sz="2000" dirty="0" smtClean="0"/>
              <a:t>dossier</a:t>
            </a:r>
            <a:endParaRPr lang="en-US" sz="2000" dirty="0"/>
          </a:p>
        </p:txBody>
      </p:sp>
    </p:spTree>
    <p:extLst>
      <p:ext uri="{BB962C8B-B14F-4D97-AF65-F5344CB8AC3E}">
        <p14:creationId xmlns:p14="http://schemas.microsoft.com/office/powerpoint/2010/main" val="1787123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5833"/>
            <a:ext cx="7772400" cy="1470025"/>
          </a:xfrm>
        </p:spPr>
        <p:txBody>
          <a:bodyPr>
            <a:normAutofit fontScale="90000"/>
          </a:bodyPr>
          <a:lstStyle/>
          <a:p>
            <a:r>
              <a:rPr lang="en-US" altLang="en-US" kern="0" dirty="0">
                <a:latin typeface="Helvetica" panose="020B0604020202020204" pitchFamily="34" charset="0"/>
                <a:ea typeface="Times" pitchFamily="18" charset="0"/>
                <a:cs typeface="Helvetica" panose="020B0604020202020204" pitchFamily="34" charset="0"/>
              </a:rPr>
              <a:t>Preparing Promotion and </a:t>
            </a:r>
            <a:r>
              <a:rPr lang="en-US" altLang="en-US" kern="0" dirty="0" smtClean="0">
                <a:latin typeface="Helvetica" panose="020B0604020202020204" pitchFamily="34" charset="0"/>
                <a:ea typeface="Times" pitchFamily="18" charset="0"/>
                <a:cs typeface="Helvetica" panose="020B0604020202020204" pitchFamily="34" charset="0"/>
              </a:rPr>
              <a:t/>
            </a:r>
            <a:br>
              <a:rPr lang="en-US" altLang="en-US" kern="0" dirty="0" smtClean="0">
                <a:latin typeface="Helvetica" panose="020B0604020202020204" pitchFamily="34" charset="0"/>
                <a:ea typeface="Times" pitchFamily="18" charset="0"/>
                <a:cs typeface="Helvetica" panose="020B0604020202020204" pitchFamily="34" charset="0"/>
              </a:rPr>
            </a:br>
            <a:r>
              <a:rPr lang="en-US" altLang="en-US" kern="0" dirty="0" smtClean="0">
                <a:latin typeface="Helvetica" panose="020B0604020202020204" pitchFamily="34" charset="0"/>
                <a:ea typeface="Times" pitchFamily="18" charset="0"/>
                <a:cs typeface="Helvetica" panose="020B0604020202020204" pitchFamily="34" charset="0"/>
              </a:rPr>
              <a:t>Tenure </a:t>
            </a:r>
            <a:r>
              <a:rPr lang="en-US" altLang="en-US" kern="0" dirty="0">
                <a:latin typeface="Helvetica" panose="020B0604020202020204" pitchFamily="34" charset="0"/>
                <a:ea typeface="Times" pitchFamily="18" charset="0"/>
                <a:cs typeface="Helvetica" panose="020B0604020202020204" pitchFamily="34" charset="0"/>
              </a:rPr>
              <a:t>Files</a:t>
            </a:r>
            <a:endParaRPr lang="en-US" dirty="0">
              <a:latin typeface="Helvetica" panose="020B0604020202020204" pitchFamily="34" charset="0"/>
              <a:cs typeface="Helvetica" panose="020B0604020202020204" pitchFamily="34" charset="0"/>
            </a:endParaRPr>
          </a:p>
        </p:txBody>
      </p:sp>
      <p:sp>
        <p:nvSpPr>
          <p:cNvPr id="3" name="Subtitle 2"/>
          <p:cNvSpPr>
            <a:spLocks noGrp="1"/>
          </p:cNvSpPr>
          <p:nvPr>
            <p:ph type="subTitle" idx="1"/>
          </p:nvPr>
        </p:nvSpPr>
        <p:spPr>
          <a:xfrm>
            <a:off x="685800" y="3759200"/>
            <a:ext cx="7772400" cy="1695893"/>
          </a:xfrm>
        </p:spPr>
        <p:txBody>
          <a:bodyPr>
            <a:normAutofit fontScale="40000" lnSpcReduction="20000"/>
          </a:bodyPr>
          <a:lstStyle/>
          <a:p>
            <a:r>
              <a:rPr lang="en-US" altLang="en-US" sz="10000" kern="0" dirty="0">
                <a:latin typeface="Helvetica" panose="020B0604020202020204" pitchFamily="34" charset="0"/>
                <a:ea typeface="Times" pitchFamily="18" charset="0"/>
                <a:cs typeface="Helvetica" panose="020B0604020202020204" pitchFamily="34" charset="0"/>
              </a:rPr>
              <a:t>Department Heads, Office Managers, and Key Support </a:t>
            </a:r>
            <a:r>
              <a:rPr lang="en-US" altLang="en-US" sz="10000" kern="0" dirty="0" smtClean="0">
                <a:latin typeface="Helvetica" panose="020B0604020202020204" pitchFamily="34" charset="0"/>
                <a:ea typeface="Times" pitchFamily="18" charset="0"/>
                <a:cs typeface="Helvetica" panose="020B0604020202020204" pitchFamily="34" charset="0"/>
              </a:rPr>
              <a:t>Staff</a:t>
            </a:r>
            <a:endParaRPr lang="en-US" sz="4400" dirty="0">
              <a:latin typeface="Helvetica" panose="020B0604020202020204" pitchFamily="34" charset="0"/>
              <a:cs typeface="Helvetica" panose="020B0604020202020204" pitchFamily="34" charset="0"/>
            </a:endParaRPr>
          </a:p>
        </p:txBody>
      </p:sp>
      <p:sp>
        <p:nvSpPr>
          <p:cNvPr id="4" name="TextBox 3"/>
          <p:cNvSpPr txBox="1"/>
          <p:nvPr/>
        </p:nvSpPr>
        <p:spPr>
          <a:xfrm>
            <a:off x="685800" y="5220586"/>
            <a:ext cx="3928730" cy="1077218"/>
          </a:xfrm>
          <a:prstGeom prst="rect">
            <a:avLst/>
          </a:prstGeom>
          <a:noFill/>
        </p:spPr>
        <p:txBody>
          <a:bodyPr wrap="square" rtlCol="0">
            <a:spAutoFit/>
          </a:bodyPr>
          <a:lstStyle/>
          <a:p>
            <a:r>
              <a:rPr lang="en-US" altLang="en-US" sz="1600" kern="0" dirty="0">
                <a:solidFill>
                  <a:schemeClr val="bg1"/>
                </a:solidFill>
                <a:latin typeface="Helvetica" panose="020B0604020202020204" pitchFamily="34" charset="0"/>
                <a:ea typeface="Akzidenz Grotesk BE Light"/>
                <a:cs typeface="Helvetica" panose="020B0604020202020204" pitchFamily="34" charset="0"/>
              </a:rPr>
              <a:t>Ken </a:t>
            </a:r>
            <a:r>
              <a:rPr lang="en-US" altLang="en-US" sz="1600" kern="0" dirty="0" smtClean="0">
                <a:solidFill>
                  <a:schemeClr val="bg1"/>
                </a:solidFill>
                <a:latin typeface="Helvetica" panose="020B0604020202020204" pitchFamily="34" charset="0"/>
                <a:ea typeface="Akzidenz Grotesk BE Light"/>
                <a:cs typeface="Helvetica" panose="020B0604020202020204" pitchFamily="34" charset="0"/>
              </a:rPr>
              <a:t>Doxsee</a:t>
            </a:r>
          </a:p>
          <a:p>
            <a:r>
              <a:rPr lang="en-US" altLang="en-US" sz="1600" kern="0" dirty="0" smtClean="0">
                <a:solidFill>
                  <a:schemeClr val="bg1"/>
                </a:solidFill>
                <a:latin typeface="Helvetica" panose="020B0604020202020204" pitchFamily="34" charset="0"/>
                <a:ea typeface="Akzidenz Grotesk BE Light"/>
                <a:cs typeface="Helvetica" panose="020B0604020202020204" pitchFamily="34" charset="0"/>
              </a:rPr>
              <a:t>Vice </a:t>
            </a:r>
            <a:r>
              <a:rPr lang="en-US" altLang="en-US" sz="1600" kern="0" dirty="0">
                <a:solidFill>
                  <a:schemeClr val="bg1"/>
                </a:solidFill>
                <a:latin typeface="Helvetica" panose="020B0604020202020204" pitchFamily="34" charset="0"/>
                <a:ea typeface="Akzidenz Grotesk BE Light"/>
                <a:cs typeface="Helvetica" panose="020B0604020202020204" pitchFamily="34" charset="0"/>
              </a:rPr>
              <a:t>Provost For Academic Affairs</a:t>
            </a:r>
          </a:p>
          <a:p>
            <a:endParaRPr lang="en-US" altLang="en-US" sz="1600" kern="0" dirty="0" smtClean="0">
              <a:solidFill>
                <a:schemeClr val="bg1"/>
              </a:solidFill>
              <a:latin typeface="Helvetica" panose="020B0604020202020204" pitchFamily="34" charset="0"/>
              <a:ea typeface="Akzidenz Grotesk BE Light"/>
              <a:cs typeface="Helvetica" panose="020B0604020202020204" pitchFamily="34" charset="0"/>
            </a:endParaRPr>
          </a:p>
          <a:p>
            <a:r>
              <a:rPr lang="en-US" altLang="en-US" sz="1600" kern="0" dirty="0" smtClean="0">
                <a:solidFill>
                  <a:schemeClr val="bg1"/>
                </a:solidFill>
                <a:latin typeface="Helvetica" panose="020B0604020202020204" pitchFamily="34" charset="0"/>
                <a:ea typeface="Akzidenz Grotesk BE Light"/>
                <a:cs typeface="Helvetica" panose="020B0604020202020204" pitchFamily="34" charset="0"/>
              </a:rPr>
              <a:t>February </a:t>
            </a:r>
            <a:r>
              <a:rPr lang="en-US" altLang="en-US" sz="1600" kern="0" dirty="0">
                <a:solidFill>
                  <a:schemeClr val="bg1"/>
                </a:solidFill>
                <a:latin typeface="Helvetica" panose="020B0604020202020204" pitchFamily="34" charset="0"/>
                <a:ea typeface="Akzidenz Grotesk BE Light"/>
                <a:cs typeface="Helvetica" panose="020B0604020202020204" pitchFamily="34" charset="0"/>
              </a:rPr>
              <a:t>18, 2016</a:t>
            </a:r>
            <a:endParaRPr lang="en-US" sz="1600"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629169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Letters of Evaluation (continued</a:t>
            </a:r>
            <a:r>
              <a:rPr lang="en-US" dirty="0" smtClean="0"/>
              <a:t>)</a:t>
            </a:r>
            <a:endParaRPr lang="en-US" dirty="0"/>
          </a:p>
        </p:txBody>
      </p:sp>
      <p:sp>
        <p:nvSpPr>
          <p:cNvPr id="3" name="Content Placeholder 2"/>
          <p:cNvSpPr>
            <a:spLocks noGrp="1"/>
          </p:cNvSpPr>
          <p:nvPr>
            <p:ph sz="half" idx="1"/>
          </p:nvPr>
        </p:nvSpPr>
        <p:spPr>
          <a:xfrm>
            <a:off x="457200" y="1600201"/>
            <a:ext cx="8229600" cy="4221480"/>
          </a:xfrm>
        </p:spPr>
        <p:txBody>
          <a:bodyPr>
            <a:noAutofit/>
          </a:bodyPr>
          <a:lstStyle/>
          <a:p>
            <a:r>
              <a:rPr lang="en-US" sz="2400" dirty="0" smtClean="0"/>
              <a:t>Reviewers must </a:t>
            </a:r>
            <a:r>
              <a:rPr lang="en-US" sz="2400" dirty="0"/>
              <a:t>be notified in advance regarding waiver status</a:t>
            </a:r>
          </a:p>
          <a:p>
            <a:r>
              <a:rPr lang="en-US" sz="2400" dirty="0"/>
              <a:t>Include both solicited and unsolicited letters</a:t>
            </a:r>
          </a:p>
          <a:p>
            <a:r>
              <a:rPr lang="en-US" sz="2400" dirty="0"/>
              <a:t>All letters received must be included in the file</a:t>
            </a:r>
          </a:p>
          <a:p>
            <a:r>
              <a:rPr lang="en-US" sz="2400" dirty="0">
                <a:solidFill>
                  <a:schemeClr val="bg2"/>
                </a:solidFill>
              </a:rPr>
              <a:t>Written declinations included at the end of section</a:t>
            </a:r>
          </a:p>
          <a:p>
            <a:r>
              <a:rPr lang="en-US" sz="2400" dirty="0"/>
              <a:t>Reconcile letters received with list of letters solicited on the Promotion and Tenure Checklist</a:t>
            </a:r>
          </a:p>
          <a:p>
            <a:r>
              <a:rPr lang="en-US" sz="2400" dirty="0"/>
              <a:t>Place unsolicited letters AFTER solicited letters</a:t>
            </a:r>
          </a:p>
          <a:p>
            <a:r>
              <a:rPr lang="en-US" sz="2400" dirty="0"/>
              <a:t>Letters from students on teaching and supervision belong in teaching section </a:t>
            </a:r>
          </a:p>
        </p:txBody>
      </p:sp>
    </p:spTree>
    <p:extLst>
      <p:ext uri="{BB962C8B-B14F-4D97-AF65-F5344CB8AC3E}">
        <p14:creationId xmlns:p14="http://schemas.microsoft.com/office/powerpoint/2010/main" val="2756602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List of Materials Sent to </a:t>
            </a:r>
            <a:r>
              <a:rPr lang="en-US" sz="4000" dirty="0" smtClean="0"/>
              <a:t>Reviewers</a:t>
            </a:r>
            <a:endParaRPr lang="en-US" sz="4000" dirty="0"/>
          </a:p>
        </p:txBody>
      </p:sp>
      <p:sp>
        <p:nvSpPr>
          <p:cNvPr id="3" name="Content Placeholder 2"/>
          <p:cNvSpPr>
            <a:spLocks noGrp="1"/>
          </p:cNvSpPr>
          <p:nvPr>
            <p:ph sz="half" idx="1"/>
          </p:nvPr>
        </p:nvSpPr>
        <p:spPr>
          <a:xfrm>
            <a:off x="457200" y="1600201"/>
            <a:ext cx="8229600" cy="4221480"/>
          </a:xfrm>
        </p:spPr>
        <p:txBody>
          <a:bodyPr>
            <a:noAutofit/>
          </a:bodyPr>
          <a:lstStyle/>
          <a:p>
            <a:r>
              <a:rPr lang="en-US" sz="2400" dirty="0"/>
              <a:t>Candidate’s Statement </a:t>
            </a:r>
            <a:endParaRPr lang="en-US" sz="2400" dirty="0" smtClean="0"/>
          </a:p>
          <a:p>
            <a:pPr marL="0" indent="0">
              <a:buNone/>
            </a:pPr>
            <a:endParaRPr lang="en-US" sz="2400" dirty="0"/>
          </a:p>
          <a:p>
            <a:r>
              <a:rPr lang="en-US" sz="2400" dirty="0"/>
              <a:t>Candidate’s Vita </a:t>
            </a:r>
            <a:endParaRPr lang="en-US" sz="2400" dirty="0" smtClean="0"/>
          </a:p>
          <a:p>
            <a:endParaRPr lang="en-US" sz="2400" dirty="0"/>
          </a:p>
          <a:p>
            <a:r>
              <a:rPr lang="en-US" sz="2400" dirty="0"/>
              <a:t>Published Work </a:t>
            </a:r>
            <a:r>
              <a:rPr lang="en-US" sz="2400" dirty="0">
                <a:solidFill>
                  <a:schemeClr val="bg2"/>
                </a:solidFill>
              </a:rPr>
              <a:t>(during period under review) </a:t>
            </a:r>
            <a:r>
              <a:rPr lang="en-US" sz="2400" dirty="0" smtClean="0"/>
              <a:t>– list</a:t>
            </a:r>
          </a:p>
          <a:p>
            <a:endParaRPr lang="en-US" sz="2400" dirty="0"/>
          </a:p>
          <a:p>
            <a:r>
              <a:rPr lang="en-US" sz="2400" dirty="0"/>
              <a:t>Selected works in progress may be included </a:t>
            </a:r>
            <a:r>
              <a:rPr lang="en-US" sz="2400" dirty="0" smtClean="0"/>
              <a:t>– list</a:t>
            </a:r>
          </a:p>
          <a:p>
            <a:endParaRPr lang="en-US" sz="2400" dirty="0"/>
          </a:p>
          <a:p>
            <a:r>
              <a:rPr lang="en-US" sz="2400" dirty="0"/>
              <a:t>Unit’s Promotion and Tenure </a:t>
            </a:r>
            <a:r>
              <a:rPr lang="en-US" sz="2400" dirty="0" smtClean="0"/>
              <a:t>Criteria</a:t>
            </a:r>
            <a:endParaRPr lang="en-US" sz="2400" dirty="0"/>
          </a:p>
        </p:txBody>
      </p:sp>
    </p:spTree>
    <p:extLst>
      <p:ext uri="{BB962C8B-B14F-4D97-AF65-F5344CB8AC3E}">
        <p14:creationId xmlns:p14="http://schemas.microsoft.com/office/powerpoint/2010/main" val="2786016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100" dirty="0"/>
              <a:t>Biographical Sketches of External </a:t>
            </a:r>
            <a:r>
              <a:rPr lang="en-US" sz="3100" dirty="0" smtClean="0"/>
              <a:t>Reviewers</a:t>
            </a:r>
            <a:endParaRPr lang="en-US" sz="3100" dirty="0"/>
          </a:p>
        </p:txBody>
      </p:sp>
      <p:sp>
        <p:nvSpPr>
          <p:cNvPr id="3" name="Content Placeholder 2"/>
          <p:cNvSpPr>
            <a:spLocks noGrp="1"/>
          </p:cNvSpPr>
          <p:nvPr>
            <p:ph sz="half" idx="1"/>
          </p:nvPr>
        </p:nvSpPr>
        <p:spPr>
          <a:xfrm>
            <a:off x="457200" y="1600200"/>
            <a:ext cx="8229600" cy="4694273"/>
          </a:xfrm>
        </p:spPr>
        <p:txBody>
          <a:bodyPr>
            <a:normAutofit fontScale="70000" lnSpcReduction="20000"/>
          </a:bodyPr>
          <a:lstStyle/>
          <a:p>
            <a:r>
              <a:rPr lang="en-US" dirty="0"/>
              <a:t>Short but complete, with description of the person and their standing in the field, relationship to the candidate, and whether suggested by the candidate or chosen by the Department.</a:t>
            </a:r>
          </a:p>
          <a:p>
            <a:endParaRPr lang="en-US" dirty="0"/>
          </a:p>
          <a:p>
            <a:r>
              <a:rPr lang="en-US" dirty="0"/>
              <a:t>Do not include vitas here; provide in supplemental file. </a:t>
            </a:r>
          </a:p>
          <a:p>
            <a:pPr marL="0" indent="0">
              <a:buNone/>
            </a:pPr>
            <a:r>
              <a:rPr lang="en-US" dirty="0"/>
              <a:t/>
            </a:r>
            <a:br>
              <a:rPr lang="en-US" dirty="0"/>
            </a:br>
            <a:r>
              <a:rPr lang="en-US" b="1" dirty="0"/>
              <a:t>Noam Chomsky, Professor of Linguistics, MIT </a:t>
            </a:r>
          </a:p>
          <a:p>
            <a:pPr marL="0" indent="0">
              <a:buNone/>
            </a:pPr>
            <a:r>
              <a:rPr lang="en-US" dirty="0" smtClean="0"/>
              <a:t>Chomsky </a:t>
            </a:r>
            <a:r>
              <a:rPr lang="en-US" dirty="0"/>
              <a:t>is one of the three or four most important scholars of linguistics in the 20th century. He is the originator (along with his teacher </a:t>
            </a:r>
            <a:r>
              <a:rPr lang="en-US" dirty="0" err="1"/>
              <a:t>Zellig</a:t>
            </a:r>
            <a:r>
              <a:rPr lang="en-US" dirty="0"/>
              <a:t> Hams) of the theoretical framework for linguistic analysis known as “generative linguistics.”</a:t>
            </a:r>
          </a:p>
          <a:p>
            <a:pPr marL="0" indent="0">
              <a:buNone/>
            </a:pPr>
            <a:r>
              <a:rPr lang="en-US" dirty="0"/>
              <a:t/>
            </a:r>
            <a:br>
              <a:rPr lang="en-US" dirty="0"/>
            </a:br>
            <a:r>
              <a:rPr lang="en-US" dirty="0"/>
              <a:t>Chomsky has no known relationship to the candidate. </a:t>
            </a:r>
          </a:p>
          <a:p>
            <a:pPr marL="0" indent="0">
              <a:buNone/>
            </a:pPr>
            <a:r>
              <a:rPr lang="en-US" dirty="0"/>
              <a:t/>
            </a:r>
            <a:br>
              <a:rPr lang="en-US" dirty="0"/>
            </a:br>
            <a:r>
              <a:rPr lang="en-US" dirty="0"/>
              <a:t>Selected by the </a:t>
            </a:r>
            <a:r>
              <a:rPr lang="en-US" dirty="0" smtClean="0"/>
              <a:t>Department</a:t>
            </a:r>
            <a:endParaRPr lang="en-US" dirty="0"/>
          </a:p>
        </p:txBody>
      </p:sp>
    </p:spTree>
    <p:extLst>
      <p:ext uri="{BB962C8B-B14F-4D97-AF65-F5344CB8AC3E}">
        <p14:creationId xmlns:p14="http://schemas.microsoft.com/office/powerpoint/2010/main" val="3236508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Departmental Committee </a:t>
            </a:r>
            <a:r>
              <a:rPr lang="en-US" sz="3200" dirty="0" smtClean="0"/>
              <a:t>Recommendation</a:t>
            </a:r>
            <a:endParaRPr lang="en-US" sz="3200" dirty="0"/>
          </a:p>
        </p:txBody>
      </p:sp>
      <p:sp>
        <p:nvSpPr>
          <p:cNvPr id="3" name="Content Placeholder 2"/>
          <p:cNvSpPr>
            <a:spLocks noGrp="1"/>
          </p:cNvSpPr>
          <p:nvPr>
            <p:ph sz="half" idx="1"/>
          </p:nvPr>
        </p:nvSpPr>
        <p:spPr>
          <a:xfrm>
            <a:off x="457200" y="1600201"/>
            <a:ext cx="8229600" cy="4221480"/>
          </a:xfrm>
        </p:spPr>
        <p:txBody>
          <a:bodyPr>
            <a:noAutofit/>
          </a:bodyPr>
          <a:lstStyle/>
          <a:p>
            <a:r>
              <a:rPr lang="en-US" sz="2000" dirty="0"/>
              <a:t>Analysis, not just information from the </a:t>
            </a:r>
            <a:r>
              <a:rPr lang="en-US" sz="2000" dirty="0" smtClean="0"/>
              <a:t>vita</a:t>
            </a:r>
            <a:endParaRPr lang="en-US" sz="2000" dirty="0"/>
          </a:p>
          <a:p>
            <a:r>
              <a:rPr lang="en-US" sz="2000" dirty="0"/>
              <a:t>Strengths and weaknesses relative to department and discipline </a:t>
            </a:r>
            <a:r>
              <a:rPr lang="en-US" sz="2000" dirty="0" smtClean="0"/>
              <a:t>standards</a:t>
            </a:r>
            <a:endParaRPr lang="en-US" sz="2000" dirty="0"/>
          </a:p>
          <a:p>
            <a:r>
              <a:rPr lang="en-US" sz="2000" dirty="0" smtClean="0"/>
              <a:t>Fully present </a:t>
            </a:r>
            <a:r>
              <a:rPr lang="en-US" sz="2000" dirty="0"/>
              <a:t>all aspects of the case – analysis, not advocacy </a:t>
            </a:r>
          </a:p>
          <a:p>
            <a:r>
              <a:rPr lang="en-US" sz="2000" dirty="0"/>
              <a:t>Context for scholarship/creative practice</a:t>
            </a:r>
          </a:p>
          <a:p>
            <a:pPr lvl="1">
              <a:buFont typeface="Arial" panose="020B0604020202020204" pitchFamily="34" charset="0"/>
              <a:buChar char="•"/>
            </a:pPr>
            <a:r>
              <a:rPr lang="en-US" sz="2000" dirty="0"/>
              <a:t>Ranking, status of journals, publishers, venues, etc.</a:t>
            </a:r>
          </a:p>
          <a:p>
            <a:pPr lvl="1">
              <a:buFont typeface="Arial" panose="020B0604020202020204" pitchFamily="34" charset="0"/>
              <a:buChar char="•"/>
            </a:pPr>
            <a:r>
              <a:rPr lang="en-US" sz="2000" dirty="0"/>
              <a:t>Peer reviewed </a:t>
            </a:r>
            <a:r>
              <a:rPr lang="en-US" sz="2000" i="1" dirty="0"/>
              <a:t>vs</a:t>
            </a:r>
            <a:r>
              <a:rPr lang="en-US" sz="2000" dirty="0"/>
              <a:t>. not</a:t>
            </a:r>
          </a:p>
          <a:p>
            <a:pPr lvl="1">
              <a:buFont typeface="Arial" panose="020B0604020202020204" pitchFamily="34" charset="0"/>
              <a:buChar char="•"/>
            </a:pPr>
            <a:r>
              <a:rPr lang="en-US" sz="2000" dirty="0"/>
              <a:t>Comments on the stature of the external referees</a:t>
            </a:r>
          </a:p>
          <a:p>
            <a:pPr lvl="1">
              <a:buFont typeface="Arial" panose="020B0604020202020204" pitchFamily="34" charset="0"/>
              <a:buChar char="•"/>
            </a:pPr>
            <a:r>
              <a:rPr lang="en-US" sz="2000" dirty="0"/>
              <a:t>Other information relevant to appraising the candidate’s work</a:t>
            </a:r>
          </a:p>
          <a:p>
            <a:pPr lvl="1">
              <a:buFont typeface="Arial" panose="020B0604020202020204" pitchFamily="34" charset="0"/>
              <a:buChar char="•"/>
            </a:pPr>
            <a:r>
              <a:rPr lang="en-US" sz="2000" dirty="0"/>
              <a:t>Research grants, fellowships, etc., if normal to the field</a:t>
            </a:r>
          </a:p>
          <a:p>
            <a:pPr lvl="2">
              <a:buFont typeface="Arial" panose="020B0604020202020204" pitchFamily="34" charset="0"/>
              <a:buChar char="•"/>
            </a:pPr>
            <a:r>
              <a:rPr lang="en-US" dirty="0"/>
              <a:t>Not size or number of awards but recognition by rigorous competitive review</a:t>
            </a:r>
          </a:p>
          <a:p>
            <a:pPr lvl="1">
              <a:buFont typeface="Arial" panose="020B0604020202020204" pitchFamily="34" charset="0"/>
              <a:buChar char="•"/>
            </a:pPr>
            <a:r>
              <a:rPr lang="en-US" sz="2000" dirty="0"/>
              <a:t>Discrepancies in publishing and/or funding </a:t>
            </a:r>
            <a:r>
              <a:rPr lang="en-US" sz="2000" dirty="0" smtClean="0"/>
              <a:t>record</a:t>
            </a:r>
            <a:endParaRPr lang="en-US" sz="2000" dirty="0"/>
          </a:p>
        </p:txBody>
      </p:sp>
    </p:spTree>
    <p:extLst>
      <p:ext uri="{BB962C8B-B14F-4D97-AF65-F5344CB8AC3E}">
        <p14:creationId xmlns:p14="http://schemas.microsoft.com/office/powerpoint/2010/main" val="710002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0" dirty="0"/>
              <a:t>Departmental Committee Recommendation (cont’d</a:t>
            </a:r>
            <a:r>
              <a:rPr lang="en-US" sz="2700" dirty="0" smtClean="0"/>
              <a:t>)</a:t>
            </a:r>
            <a:endParaRPr lang="en-US" sz="2700" dirty="0"/>
          </a:p>
        </p:txBody>
      </p:sp>
      <p:sp>
        <p:nvSpPr>
          <p:cNvPr id="3" name="Content Placeholder 2"/>
          <p:cNvSpPr>
            <a:spLocks noGrp="1"/>
          </p:cNvSpPr>
          <p:nvPr>
            <p:ph sz="half" idx="1"/>
          </p:nvPr>
        </p:nvSpPr>
        <p:spPr>
          <a:xfrm>
            <a:off x="457200" y="1600201"/>
            <a:ext cx="8229600" cy="4460357"/>
          </a:xfrm>
        </p:spPr>
        <p:txBody>
          <a:bodyPr>
            <a:normAutofit fontScale="85000" lnSpcReduction="10000"/>
          </a:bodyPr>
          <a:lstStyle/>
          <a:p>
            <a:r>
              <a:rPr lang="en-US" dirty="0"/>
              <a:t>Analysis of candidate’s record of teaching</a:t>
            </a:r>
          </a:p>
          <a:p>
            <a:pPr lvl="1">
              <a:buFont typeface="Arial" panose="020B0604020202020204" pitchFamily="34" charset="0"/>
              <a:buChar char="•"/>
            </a:pPr>
            <a:r>
              <a:rPr lang="en-US" dirty="0"/>
              <a:t>Statistical data from student evaluations </a:t>
            </a:r>
          </a:p>
          <a:p>
            <a:pPr lvl="1">
              <a:buFont typeface="Arial" panose="020B0604020202020204" pitchFamily="34" charset="0"/>
              <a:buChar char="•"/>
            </a:pPr>
            <a:r>
              <a:rPr lang="en-US" dirty="0"/>
              <a:t>Address anomalies</a:t>
            </a:r>
          </a:p>
          <a:p>
            <a:pPr lvl="1">
              <a:buFont typeface="Arial" panose="020B0604020202020204" pitchFamily="34" charset="0"/>
              <a:buChar char="•"/>
            </a:pPr>
            <a:r>
              <a:rPr lang="en-US" dirty="0"/>
              <a:t>Comparisons with rest of department and/or faculty teaching courses of similar size, character or content</a:t>
            </a:r>
          </a:p>
          <a:p>
            <a:pPr lvl="1">
              <a:buFont typeface="Arial" panose="020B0604020202020204" pitchFamily="34" charset="0"/>
              <a:buChar char="•"/>
            </a:pPr>
            <a:r>
              <a:rPr lang="en-US" dirty="0"/>
              <a:t>Evaluative summary of signed written students comments</a:t>
            </a:r>
          </a:p>
          <a:p>
            <a:pPr lvl="1">
              <a:buFont typeface="Arial" panose="020B0604020202020204" pitchFamily="34" charset="0"/>
              <a:buChar char="•"/>
            </a:pPr>
            <a:r>
              <a:rPr lang="en-US" dirty="0"/>
              <a:t>Review and comment on teaching portfolio</a:t>
            </a:r>
          </a:p>
          <a:p>
            <a:pPr lvl="1">
              <a:buFont typeface="Arial" panose="020B0604020202020204" pitchFamily="34" charset="0"/>
              <a:buChar char="•"/>
            </a:pPr>
            <a:r>
              <a:rPr lang="en-US" dirty="0"/>
              <a:t>Discrepancies between student and peer evaluations</a:t>
            </a:r>
          </a:p>
          <a:p>
            <a:endParaRPr lang="en-US" dirty="0"/>
          </a:p>
          <a:p>
            <a:r>
              <a:rPr lang="en-US" dirty="0"/>
              <a:t>Analysis of the candidate’s record of service</a:t>
            </a:r>
          </a:p>
          <a:p>
            <a:endParaRPr lang="en-US" dirty="0"/>
          </a:p>
          <a:p>
            <a:r>
              <a:rPr lang="en-US" dirty="0"/>
              <a:t>Report must be signed by all members of the committee </a:t>
            </a:r>
          </a:p>
        </p:txBody>
      </p:sp>
    </p:spTree>
    <p:extLst>
      <p:ext uri="{BB962C8B-B14F-4D97-AF65-F5344CB8AC3E}">
        <p14:creationId xmlns:p14="http://schemas.microsoft.com/office/powerpoint/2010/main" val="1460892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Department Head’s </a:t>
            </a:r>
            <a:r>
              <a:rPr lang="en-US" dirty="0" smtClean="0"/>
              <a:t>Evaluation</a:t>
            </a:r>
            <a:endParaRPr lang="en-US" dirty="0"/>
          </a:p>
        </p:txBody>
      </p:sp>
      <p:sp>
        <p:nvSpPr>
          <p:cNvPr id="3" name="Content Placeholder 2"/>
          <p:cNvSpPr>
            <a:spLocks noGrp="1"/>
          </p:cNvSpPr>
          <p:nvPr>
            <p:ph sz="half" idx="1"/>
          </p:nvPr>
        </p:nvSpPr>
        <p:spPr>
          <a:xfrm>
            <a:off x="457200" y="1600200"/>
            <a:ext cx="7357730" cy="4758069"/>
          </a:xfrm>
        </p:spPr>
        <p:txBody>
          <a:bodyPr>
            <a:normAutofit fontScale="77500" lnSpcReduction="20000"/>
          </a:bodyPr>
          <a:lstStyle/>
          <a:p>
            <a:r>
              <a:rPr lang="en-US" dirty="0"/>
              <a:t>Administrative summary of the department’s </a:t>
            </a:r>
            <a:r>
              <a:rPr lang="en-US" dirty="0" smtClean="0"/>
              <a:t>position on </a:t>
            </a:r>
            <a:r>
              <a:rPr lang="en-US" dirty="0"/>
              <a:t>the case  </a:t>
            </a:r>
          </a:p>
          <a:p>
            <a:pPr lvl="1">
              <a:buFont typeface="Arial" panose="020B0604020202020204" pitchFamily="34" charset="0"/>
              <a:buChar char="•"/>
            </a:pPr>
            <a:r>
              <a:rPr lang="en-US" dirty="0"/>
              <a:t>Brief explanation of department’s review process </a:t>
            </a:r>
          </a:p>
          <a:p>
            <a:pPr lvl="1">
              <a:buFont typeface="Arial" panose="020B0604020202020204" pitchFamily="34" charset="0"/>
              <a:buChar char="•"/>
            </a:pPr>
            <a:r>
              <a:rPr lang="en-US" dirty="0"/>
              <a:t>Clarification of special conditions, duties or obligations</a:t>
            </a:r>
          </a:p>
          <a:p>
            <a:pPr lvl="1">
              <a:buFont typeface="Arial" panose="020B0604020202020204" pitchFamily="34" charset="0"/>
              <a:buChar char="•"/>
            </a:pPr>
            <a:r>
              <a:rPr lang="en-US" dirty="0"/>
              <a:t>Explanation of who votes</a:t>
            </a:r>
          </a:p>
          <a:p>
            <a:pPr lvl="1">
              <a:buFont typeface="Arial" panose="020B0604020202020204" pitchFamily="34" charset="0"/>
              <a:buChar char="•"/>
            </a:pPr>
            <a:r>
              <a:rPr lang="en-US" dirty="0"/>
              <a:t>Summary of faculty discussion preceding official vote</a:t>
            </a:r>
          </a:p>
          <a:p>
            <a:pPr lvl="1">
              <a:buFont typeface="Arial" panose="020B0604020202020204" pitchFamily="34" charset="0"/>
              <a:buChar char="•"/>
            </a:pPr>
            <a:r>
              <a:rPr lang="en-US" dirty="0"/>
              <a:t>Departmental votes secret; only tally revealed to faculty and recorded on voting summary sheet</a:t>
            </a:r>
          </a:p>
          <a:p>
            <a:pPr lvl="1">
              <a:buFont typeface="Arial" panose="020B0604020202020204" pitchFamily="34" charset="0"/>
              <a:buChar char="•"/>
            </a:pPr>
            <a:r>
              <a:rPr lang="en-US" dirty="0"/>
              <a:t>Explanation for abstentions or recusals</a:t>
            </a:r>
          </a:p>
          <a:p>
            <a:endParaRPr lang="en-US" dirty="0"/>
          </a:p>
          <a:p>
            <a:r>
              <a:rPr lang="en-US" dirty="0">
                <a:solidFill>
                  <a:schemeClr val="bg2"/>
                </a:solidFill>
              </a:rPr>
              <a:t>Justification for an earlier-than-usual process</a:t>
            </a:r>
          </a:p>
          <a:p>
            <a:endParaRPr lang="en-US" dirty="0"/>
          </a:p>
          <a:p>
            <a:r>
              <a:rPr lang="en-US" dirty="0">
                <a:solidFill>
                  <a:schemeClr val="bg2"/>
                </a:solidFill>
              </a:rPr>
              <a:t>Independent </a:t>
            </a:r>
            <a:r>
              <a:rPr lang="en-US" dirty="0"/>
              <a:t>review and appraisal of the case</a:t>
            </a:r>
          </a:p>
          <a:p>
            <a:endParaRPr lang="en-US" dirty="0"/>
          </a:p>
          <a:p>
            <a:r>
              <a:rPr lang="en-US" dirty="0"/>
              <a:t>Report must be </a:t>
            </a:r>
            <a:r>
              <a:rPr lang="en-US" dirty="0" smtClean="0"/>
              <a:t>signed</a:t>
            </a:r>
            <a:endParaRPr lang="en-US" dirty="0"/>
          </a:p>
        </p:txBody>
      </p:sp>
    </p:spTree>
    <p:extLst>
      <p:ext uri="{BB962C8B-B14F-4D97-AF65-F5344CB8AC3E}">
        <p14:creationId xmlns:p14="http://schemas.microsoft.com/office/powerpoint/2010/main" val="2255168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100" dirty="0"/>
              <a:t>School/College Personnel Committee Report </a:t>
            </a:r>
          </a:p>
        </p:txBody>
      </p:sp>
      <p:sp>
        <p:nvSpPr>
          <p:cNvPr id="3" name="Content Placeholder 2"/>
          <p:cNvSpPr>
            <a:spLocks noGrp="1"/>
          </p:cNvSpPr>
          <p:nvPr>
            <p:ph sz="half" idx="1"/>
          </p:nvPr>
        </p:nvSpPr>
        <p:spPr>
          <a:xfrm>
            <a:off x="457200" y="1600201"/>
            <a:ext cx="8229600" cy="4221480"/>
          </a:xfrm>
        </p:spPr>
        <p:txBody>
          <a:bodyPr>
            <a:normAutofit fontScale="85000" lnSpcReduction="10000"/>
          </a:bodyPr>
          <a:lstStyle/>
          <a:p>
            <a:r>
              <a:rPr lang="en-US" dirty="0"/>
              <a:t>“Secondary reviewers” – in general, lack expertise to review and evaluate the scholarship; focus on overall record, external reviews, and departmental reports</a:t>
            </a:r>
          </a:p>
          <a:p>
            <a:endParaRPr lang="en-US" dirty="0"/>
          </a:p>
          <a:p>
            <a:r>
              <a:rPr lang="en-US" dirty="0"/>
              <a:t>Criteria employed are those of the school /college /unit</a:t>
            </a:r>
          </a:p>
          <a:p>
            <a:endParaRPr lang="en-US" dirty="0"/>
          </a:p>
          <a:p>
            <a:r>
              <a:rPr lang="en-US" dirty="0"/>
              <a:t>May request additional information, including additional outside letters</a:t>
            </a:r>
          </a:p>
          <a:p>
            <a:endParaRPr lang="en-US" dirty="0"/>
          </a:p>
          <a:p>
            <a:r>
              <a:rPr lang="en-US" dirty="0"/>
              <a:t>Committee’s vote recorded and part of the file forwarded to Academic Affairs</a:t>
            </a:r>
          </a:p>
          <a:p>
            <a:endParaRPr lang="en-US" dirty="0"/>
          </a:p>
        </p:txBody>
      </p:sp>
    </p:spTree>
    <p:extLst>
      <p:ext uri="{BB962C8B-B14F-4D97-AF65-F5344CB8AC3E}">
        <p14:creationId xmlns:p14="http://schemas.microsoft.com/office/powerpoint/2010/main" val="2496084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Dean’s Evaluation &amp; </a:t>
            </a:r>
            <a:r>
              <a:rPr lang="en-US" sz="3600" dirty="0" smtClean="0"/>
              <a:t>Recommendation</a:t>
            </a:r>
            <a:endParaRPr lang="en-US" sz="3600" dirty="0"/>
          </a:p>
        </p:txBody>
      </p:sp>
      <p:sp>
        <p:nvSpPr>
          <p:cNvPr id="3" name="Content Placeholder 2"/>
          <p:cNvSpPr>
            <a:spLocks noGrp="1"/>
          </p:cNvSpPr>
          <p:nvPr>
            <p:ph sz="half" idx="1"/>
          </p:nvPr>
        </p:nvSpPr>
        <p:spPr>
          <a:xfrm>
            <a:off x="457200" y="1600201"/>
            <a:ext cx="8229600" cy="3003697"/>
          </a:xfrm>
        </p:spPr>
        <p:txBody>
          <a:bodyPr>
            <a:normAutofit fontScale="92500" lnSpcReduction="10000"/>
          </a:bodyPr>
          <a:lstStyle/>
          <a:p>
            <a:r>
              <a:rPr lang="en-US" dirty="0"/>
              <a:t>Independent from department level review – analysis of qualifications relative to school/college standards</a:t>
            </a:r>
          </a:p>
          <a:p>
            <a:r>
              <a:rPr lang="en-US" dirty="0"/>
              <a:t>Attempt to address any issues that have been overlooked</a:t>
            </a:r>
          </a:p>
          <a:p>
            <a:r>
              <a:rPr lang="en-US" dirty="0"/>
              <a:t>In early cases, discussion of exceptional merits of case</a:t>
            </a:r>
          </a:p>
          <a:p>
            <a:endParaRPr lang="en-US" dirty="0"/>
          </a:p>
        </p:txBody>
      </p:sp>
    </p:spTree>
    <p:extLst>
      <p:ext uri="{BB962C8B-B14F-4D97-AF65-F5344CB8AC3E}">
        <p14:creationId xmlns:p14="http://schemas.microsoft.com/office/powerpoint/2010/main" val="1069656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Dean’s </a:t>
            </a:r>
            <a:r>
              <a:rPr lang="en-US" dirty="0" smtClean="0"/>
              <a:t>Meeting</a:t>
            </a:r>
            <a:endParaRPr lang="en-US" dirty="0"/>
          </a:p>
        </p:txBody>
      </p:sp>
      <p:sp>
        <p:nvSpPr>
          <p:cNvPr id="3" name="Content Placeholder 2"/>
          <p:cNvSpPr>
            <a:spLocks noGrp="1"/>
          </p:cNvSpPr>
          <p:nvPr>
            <p:ph sz="half" idx="1"/>
          </p:nvPr>
        </p:nvSpPr>
        <p:spPr>
          <a:xfrm>
            <a:off x="457200" y="1600201"/>
            <a:ext cx="8229600" cy="4221480"/>
          </a:xfrm>
        </p:spPr>
        <p:txBody>
          <a:bodyPr>
            <a:normAutofit fontScale="92500" lnSpcReduction="10000"/>
          </a:bodyPr>
          <a:lstStyle/>
          <a:p>
            <a:r>
              <a:rPr lang="en-US" dirty="0"/>
              <a:t>Dean (or associate dean, if designated) meets with candidate prior to submission of file to Academic Affairs</a:t>
            </a:r>
          </a:p>
          <a:p>
            <a:pPr lvl="1">
              <a:buFont typeface="Arial" panose="020B0604020202020204" pitchFamily="34" charset="0"/>
              <a:buChar char="•"/>
            </a:pPr>
            <a:r>
              <a:rPr lang="en-US" dirty="0"/>
              <a:t>Information presented in the departmental report</a:t>
            </a:r>
          </a:p>
          <a:p>
            <a:pPr lvl="1">
              <a:buFont typeface="Arial" panose="020B0604020202020204" pitchFamily="34" charset="0"/>
              <a:buChar char="•"/>
            </a:pPr>
            <a:r>
              <a:rPr lang="en-US" dirty="0"/>
              <a:t>General content of outside letters</a:t>
            </a:r>
          </a:p>
          <a:p>
            <a:pPr lvl="1">
              <a:buFont typeface="Arial" panose="020B0604020202020204" pitchFamily="34" charset="0"/>
              <a:buChar char="•"/>
            </a:pPr>
            <a:r>
              <a:rPr lang="en-US" dirty="0"/>
              <a:t>Summary of recommendations made to date, including Dean’s </a:t>
            </a:r>
          </a:p>
          <a:p>
            <a:pPr lvl="1">
              <a:buFont typeface="Arial" panose="020B0604020202020204" pitchFamily="34" charset="0"/>
              <a:buChar char="•"/>
            </a:pPr>
            <a:r>
              <a:rPr lang="en-US" dirty="0"/>
              <a:t>Three days’ notification of meeting required</a:t>
            </a:r>
          </a:p>
          <a:p>
            <a:pPr lvl="1">
              <a:buFont typeface="Arial" panose="020B0604020202020204" pitchFamily="34" charset="0"/>
              <a:buChar char="•"/>
            </a:pPr>
            <a:r>
              <a:rPr lang="en-US" dirty="0"/>
              <a:t>If member of bargaining unit, candidate may bring non-participating observer or non-participating representative from United Academics</a:t>
            </a:r>
          </a:p>
        </p:txBody>
      </p:sp>
    </p:spTree>
    <p:extLst>
      <p:ext uri="{BB962C8B-B14F-4D97-AF65-F5344CB8AC3E}">
        <p14:creationId xmlns:p14="http://schemas.microsoft.com/office/powerpoint/2010/main" val="2922419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Dean’s Meeting (Continued</a:t>
            </a:r>
            <a:r>
              <a:rPr lang="en-US" dirty="0" smtClean="0"/>
              <a:t>)</a:t>
            </a:r>
            <a:endParaRPr lang="en-US" dirty="0"/>
          </a:p>
        </p:txBody>
      </p:sp>
      <p:sp>
        <p:nvSpPr>
          <p:cNvPr id="3" name="Content Placeholder 2"/>
          <p:cNvSpPr>
            <a:spLocks noGrp="1"/>
          </p:cNvSpPr>
          <p:nvPr>
            <p:ph sz="half" idx="1"/>
          </p:nvPr>
        </p:nvSpPr>
        <p:spPr>
          <a:xfrm>
            <a:off x="457200" y="1600201"/>
            <a:ext cx="8229600" cy="4221480"/>
          </a:xfrm>
        </p:spPr>
        <p:txBody>
          <a:bodyPr/>
          <a:lstStyle/>
          <a:p>
            <a:r>
              <a:rPr lang="en-US" dirty="0"/>
              <a:t>Candidate may request redacted copy of Dean’s report, redacted in accordance with waiver status (Academic Affairs can assist)</a:t>
            </a:r>
          </a:p>
          <a:p>
            <a:r>
              <a:rPr lang="en-US" dirty="0"/>
              <a:t>Requests for any other materials – consult with Academic Affairs</a:t>
            </a:r>
          </a:p>
          <a:p>
            <a:r>
              <a:rPr lang="en-US" dirty="0"/>
              <a:t>10 days allowed for candidate to provide written response</a:t>
            </a:r>
          </a:p>
        </p:txBody>
      </p:sp>
    </p:spTree>
    <p:extLst>
      <p:ext uri="{BB962C8B-B14F-4D97-AF65-F5344CB8AC3E}">
        <p14:creationId xmlns:p14="http://schemas.microsoft.com/office/powerpoint/2010/main" val="3213832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a:t>
            </a:r>
            <a:endParaRPr lang="en-US" dirty="0"/>
          </a:p>
        </p:txBody>
      </p:sp>
      <p:sp>
        <p:nvSpPr>
          <p:cNvPr id="5" name="Content Placeholder 4"/>
          <p:cNvSpPr>
            <a:spLocks noGrp="1"/>
          </p:cNvSpPr>
          <p:nvPr>
            <p:ph sz="half" idx="1"/>
          </p:nvPr>
        </p:nvSpPr>
        <p:spPr>
          <a:xfrm>
            <a:off x="457200" y="1600201"/>
            <a:ext cx="8229600" cy="4221480"/>
          </a:xfrm>
        </p:spPr>
        <p:txBody>
          <a:bodyPr/>
          <a:lstStyle/>
          <a:p>
            <a:pPr>
              <a:buClr>
                <a:schemeClr val="tx1"/>
              </a:buClr>
            </a:pPr>
            <a:r>
              <a:rPr lang="en-US" dirty="0">
                <a:latin typeface="Helvetica" panose="020B0604020202020204" pitchFamily="34" charset="0"/>
                <a:cs typeface="Helvetica" panose="020B0604020202020204" pitchFamily="34" charset="0"/>
              </a:rPr>
              <a:t>Timelines</a:t>
            </a:r>
          </a:p>
          <a:p>
            <a:pPr>
              <a:buClr>
                <a:schemeClr val="tx1"/>
              </a:buClr>
            </a:pPr>
            <a:r>
              <a:rPr lang="en-US" dirty="0">
                <a:latin typeface="Helvetica" panose="020B0604020202020204" pitchFamily="34" charset="0"/>
                <a:cs typeface="Helvetica" panose="020B0604020202020204" pitchFamily="34" charset="0"/>
              </a:rPr>
              <a:t>Constructing the dossier (guidance on components)</a:t>
            </a:r>
          </a:p>
          <a:p>
            <a:pPr>
              <a:buClr>
                <a:schemeClr val="tx1"/>
              </a:buClr>
            </a:pPr>
            <a:r>
              <a:rPr lang="en-US" dirty="0">
                <a:latin typeface="Helvetica" panose="020B0604020202020204" pitchFamily="34" charset="0"/>
                <a:cs typeface="Helvetica" panose="020B0604020202020204" pitchFamily="34" charset="0"/>
              </a:rPr>
              <a:t>The supplementary file</a:t>
            </a:r>
          </a:p>
          <a:p>
            <a:pPr>
              <a:buClr>
                <a:schemeClr val="tx1"/>
              </a:buClr>
            </a:pPr>
            <a:r>
              <a:rPr lang="en-US" dirty="0">
                <a:latin typeface="Helvetica" panose="020B0604020202020204" pitchFamily="34" charset="0"/>
                <a:cs typeface="Helvetica" panose="020B0604020202020204" pitchFamily="34" charset="0"/>
              </a:rPr>
              <a:t>Digital dossier </a:t>
            </a:r>
            <a:r>
              <a:rPr lang="en-US" dirty="0" smtClean="0">
                <a:latin typeface="Helvetica" panose="020B0604020202020204" pitchFamily="34" charset="0"/>
                <a:cs typeface="Helvetica" panose="020B0604020202020204" pitchFamily="34" charset="0"/>
              </a:rPr>
              <a:t>submission</a:t>
            </a:r>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1943795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Voting </a:t>
            </a:r>
            <a:r>
              <a:rPr lang="en-US" dirty="0" smtClean="0"/>
              <a:t>Summary</a:t>
            </a:r>
            <a:endParaRPr lang="en-US" dirty="0"/>
          </a:p>
        </p:txBody>
      </p:sp>
      <p:pic>
        <p:nvPicPr>
          <p:cNvPr id="7" name="Picture 6"/>
          <p:cNvPicPr>
            <a:picLocks noChangeAspect="1"/>
          </p:cNvPicPr>
          <p:nvPr/>
        </p:nvPicPr>
        <p:blipFill>
          <a:blip r:embed="rId2"/>
          <a:stretch>
            <a:fillRect/>
          </a:stretch>
        </p:blipFill>
        <p:spPr>
          <a:xfrm>
            <a:off x="1651763" y="1782679"/>
            <a:ext cx="5840474" cy="4334632"/>
          </a:xfrm>
          <a:prstGeom prst="rect">
            <a:avLst/>
          </a:prstGeom>
        </p:spPr>
      </p:pic>
    </p:spTree>
    <p:extLst>
      <p:ext uri="{BB962C8B-B14F-4D97-AF65-F5344CB8AC3E}">
        <p14:creationId xmlns:p14="http://schemas.microsoft.com/office/powerpoint/2010/main" val="3131995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P&amp;T Checklist</a:t>
            </a:r>
            <a:endParaRPr lang="en-US" dirty="0"/>
          </a:p>
        </p:txBody>
      </p:sp>
      <p:pic>
        <p:nvPicPr>
          <p:cNvPr id="4" name="Content Placeholder 3"/>
          <p:cNvPicPr>
            <a:picLocks noGrp="1" noChangeAspect="1"/>
          </p:cNvPicPr>
          <p:nvPr>
            <p:ph sz="half" idx="1"/>
          </p:nvPr>
        </p:nvPicPr>
        <p:blipFill>
          <a:blip r:embed="rId2"/>
          <a:stretch>
            <a:fillRect/>
          </a:stretch>
        </p:blipFill>
        <p:spPr>
          <a:xfrm>
            <a:off x="642875" y="1600200"/>
            <a:ext cx="7858250" cy="5002619"/>
          </a:xfrm>
          <a:prstGeom prst="rect">
            <a:avLst/>
          </a:prstGeom>
        </p:spPr>
      </p:pic>
    </p:spTree>
    <p:extLst>
      <p:ext uri="{BB962C8B-B14F-4D97-AF65-F5344CB8AC3E}">
        <p14:creationId xmlns:p14="http://schemas.microsoft.com/office/powerpoint/2010/main" val="28348643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Digital </a:t>
            </a:r>
            <a:r>
              <a:rPr lang="en-US" dirty="0" smtClean="0"/>
              <a:t>Dossier</a:t>
            </a:r>
            <a:endParaRPr lang="en-US" dirty="0"/>
          </a:p>
        </p:txBody>
      </p:sp>
      <p:sp>
        <p:nvSpPr>
          <p:cNvPr id="3" name="Content Placeholder 2"/>
          <p:cNvSpPr>
            <a:spLocks noGrp="1"/>
          </p:cNvSpPr>
          <p:nvPr>
            <p:ph sz="half" idx="1"/>
          </p:nvPr>
        </p:nvSpPr>
        <p:spPr>
          <a:xfrm>
            <a:off x="457200" y="3533930"/>
            <a:ext cx="8229600" cy="2866869"/>
          </a:xfrm>
        </p:spPr>
        <p:txBody>
          <a:bodyPr>
            <a:normAutofit/>
          </a:bodyPr>
          <a:lstStyle/>
          <a:p>
            <a:r>
              <a:rPr lang="en-US" dirty="0" smtClean="0"/>
              <a:t>Adobe Pro</a:t>
            </a:r>
          </a:p>
          <a:p>
            <a:pPr lvl="1">
              <a:buFont typeface="Arial" panose="020B0604020202020204" pitchFamily="34" charset="0"/>
              <a:buChar char="•"/>
            </a:pPr>
            <a:r>
              <a:rPr lang="en-US" dirty="0">
                <a:hlinkClick r:id="rId2"/>
              </a:rPr>
              <a:t>https://</a:t>
            </a:r>
            <a:r>
              <a:rPr lang="en-US" dirty="0" smtClean="0">
                <a:hlinkClick r:id="rId2"/>
              </a:rPr>
              <a:t>casit.uoregon.edu/training/adobe-acrobat</a:t>
            </a:r>
            <a:endParaRPr lang="en-US" dirty="0" smtClean="0"/>
          </a:p>
          <a:p>
            <a:r>
              <a:rPr lang="en-US" dirty="0" smtClean="0"/>
              <a:t>Make </a:t>
            </a:r>
            <a:r>
              <a:rPr lang="en-US" dirty="0"/>
              <a:t>copies</a:t>
            </a:r>
          </a:p>
          <a:p>
            <a:r>
              <a:rPr lang="en-US" dirty="0"/>
              <a:t>Rename</a:t>
            </a:r>
          </a:p>
          <a:p>
            <a:pPr lvl="1">
              <a:buFont typeface="Arial" panose="020B0604020202020204" pitchFamily="34" charset="0"/>
              <a:buChar char="•"/>
            </a:pPr>
            <a:r>
              <a:rPr lang="en-US" dirty="0"/>
              <a:t>Doxsee, Kenneth (Chemistry) P&amp;T Dossier</a:t>
            </a:r>
          </a:p>
          <a:p>
            <a:pPr lvl="1">
              <a:buFont typeface="Arial" panose="020B0604020202020204" pitchFamily="34" charset="0"/>
              <a:buChar char="•"/>
            </a:pPr>
            <a:r>
              <a:rPr lang="en-US" dirty="0"/>
              <a:t>Doxsee, Kenneth (Chemistry) Supplementary File</a:t>
            </a:r>
          </a:p>
          <a:p>
            <a:endParaRPr lang="en-US" dirty="0"/>
          </a:p>
        </p:txBody>
      </p:sp>
      <p:pic>
        <p:nvPicPr>
          <p:cNvPr id="4" name="Picture 3"/>
          <p:cNvPicPr>
            <a:picLocks noChangeAspect="1"/>
          </p:cNvPicPr>
          <p:nvPr/>
        </p:nvPicPr>
        <p:blipFill>
          <a:blip r:embed="rId3"/>
          <a:stretch>
            <a:fillRect/>
          </a:stretch>
        </p:blipFill>
        <p:spPr>
          <a:xfrm>
            <a:off x="2863048" y="2209636"/>
            <a:ext cx="3064246" cy="1138149"/>
          </a:xfrm>
          <a:prstGeom prst="rect">
            <a:avLst/>
          </a:prstGeom>
        </p:spPr>
      </p:pic>
    </p:spTree>
    <p:extLst>
      <p:ext uri="{BB962C8B-B14F-4D97-AF65-F5344CB8AC3E}">
        <p14:creationId xmlns:p14="http://schemas.microsoft.com/office/powerpoint/2010/main" val="8596567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Digital </a:t>
            </a:r>
            <a:r>
              <a:rPr lang="en-US" dirty="0" smtClean="0"/>
              <a:t>Dossier</a:t>
            </a:r>
            <a:endParaRPr lang="en-US" dirty="0"/>
          </a:p>
        </p:txBody>
      </p:sp>
      <p:pic>
        <p:nvPicPr>
          <p:cNvPr id="4" name="Content Placeholder 3"/>
          <p:cNvPicPr>
            <a:picLocks noGrp="1" noChangeAspect="1"/>
          </p:cNvPicPr>
          <p:nvPr>
            <p:ph sz="half" idx="1"/>
          </p:nvPr>
        </p:nvPicPr>
        <p:blipFill>
          <a:blip r:embed="rId2"/>
          <a:stretch>
            <a:fillRect/>
          </a:stretch>
        </p:blipFill>
        <p:spPr>
          <a:xfrm>
            <a:off x="1536088" y="1600200"/>
            <a:ext cx="6071824" cy="5257800"/>
          </a:xfrm>
          <a:prstGeom prst="rect">
            <a:avLst/>
          </a:prstGeom>
        </p:spPr>
      </p:pic>
    </p:spTree>
    <p:extLst>
      <p:ext uri="{BB962C8B-B14F-4D97-AF65-F5344CB8AC3E}">
        <p14:creationId xmlns:p14="http://schemas.microsoft.com/office/powerpoint/2010/main" val="2381083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half" idx="1"/>
          </p:nvPr>
        </p:nvPicPr>
        <p:blipFill>
          <a:blip r:embed="rId2"/>
          <a:stretch>
            <a:fillRect/>
          </a:stretch>
        </p:blipFill>
        <p:spPr>
          <a:xfrm>
            <a:off x="457199" y="274638"/>
            <a:ext cx="8230703" cy="6583362"/>
          </a:xfrm>
          <a:prstGeom prst="rect">
            <a:avLst/>
          </a:prstGeom>
        </p:spPr>
      </p:pic>
      <p:sp>
        <p:nvSpPr>
          <p:cNvPr id="5" name="Oval 4"/>
          <p:cNvSpPr/>
          <p:nvPr/>
        </p:nvSpPr>
        <p:spPr>
          <a:xfrm>
            <a:off x="7721600" y="106325"/>
            <a:ext cx="990600" cy="533400"/>
          </a:xfrm>
          <a:prstGeom prst="ellipse">
            <a:avLst/>
          </a:prstGeom>
          <a:noFill/>
          <a:ln w="76200">
            <a:solidFill>
              <a:srgbClr val="FF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4952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457200" y="1600201"/>
            <a:ext cx="8229600" cy="4221480"/>
          </a:xfrm>
        </p:spPr>
        <p:txBody>
          <a:bodyPr/>
          <a:lstStyle/>
          <a:p>
            <a:endParaRPr lang="en-US" dirty="0"/>
          </a:p>
        </p:txBody>
      </p:sp>
      <p:pic>
        <p:nvPicPr>
          <p:cNvPr id="4" name="Picture 3"/>
          <p:cNvPicPr>
            <a:picLocks noChangeAspect="1"/>
          </p:cNvPicPr>
          <p:nvPr/>
        </p:nvPicPr>
        <p:blipFill rotWithShape="1">
          <a:blip r:embed="rId2"/>
          <a:srcRect l="5154" t="16569" r="2983" b="1020"/>
          <a:stretch/>
        </p:blipFill>
        <p:spPr>
          <a:xfrm>
            <a:off x="573224" y="152400"/>
            <a:ext cx="7997553" cy="6675120"/>
          </a:xfrm>
          <a:prstGeom prst="rect">
            <a:avLst/>
          </a:prstGeom>
        </p:spPr>
      </p:pic>
    </p:spTree>
    <p:extLst>
      <p:ext uri="{BB962C8B-B14F-4D97-AF65-F5344CB8AC3E}">
        <p14:creationId xmlns:p14="http://schemas.microsoft.com/office/powerpoint/2010/main" val="20042212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Digital </a:t>
            </a:r>
            <a:r>
              <a:rPr lang="en-US" dirty="0" smtClean="0"/>
              <a:t>Dossier</a:t>
            </a:r>
            <a:endParaRPr lang="en-US" dirty="0"/>
          </a:p>
        </p:txBody>
      </p:sp>
      <p:pic>
        <p:nvPicPr>
          <p:cNvPr id="4" name="Content Placeholder 3"/>
          <p:cNvPicPr>
            <a:picLocks noGrp="1" noChangeAspect="1"/>
          </p:cNvPicPr>
          <p:nvPr>
            <p:ph sz="half" idx="1"/>
          </p:nvPr>
        </p:nvPicPr>
        <p:blipFill rotWithShape="1">
          <a:blip r:embed="rId2"/>
          <a:srcRect l="813" t="8795" r="2984" b="1798"/>
          <a:stretch/>
        </p:blipFill>
        <p:spPr>
          <a:xfrm>
            <a:off x="1531599" y="1600200"/>
            <a:ext cx="6080801" cy="5257800"/>
          </a:xfrm>
          <a:prstGeom prst="rect">
            <a:avLst/>
          </a:prstGeom>
        </p:spPr>
      </p:pic>
    </p:spTree>
    <p:extLst>
      <p:ext uri="{BB962C8B-B14F-4D97-AF65-F5344CB8AC3E}">
        <p14:creationId xmlns:p14="http://schemas.microsoft.com/office/powerpoint/2010/main" val="9411513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300" dirty="0"/>
              <a:t>Double click </a:t>
            </a:r>
            <a:r>
              <a:rPr lang="en-US" sz="2300" b="1" dirty="0"/>
              <a:t>the icon (not the name) </a:t>
            </a:r>
            <a:r>
              <a:rPr lang="en-US" sz="2300" dirty="0"/>
              <a:t>of the desired section</a:t>
            </a:r>
            <a:r>
              <a:rPr lang="en-US" sz="2300" dirty="0" smtClean="0"/>
              <a:t>.</a:t>
            </a:r>
            <a:endParaRPr lang="en-US" sz="2300" dirty="0"/>
          </a:p>
        </p:txBody>
      </p:sp>
      <p:pic>
        <p:nvPicPr>
          <p:cNvPr id="4" name="Picture 2"/>
          <p:cNvPicPr>
            <a:picLocks noGrp="1" noChangeAspect="1" noChangeArrowheads="1"/>
          </p:cNvPicPr>
          <p:nvPr>
            <p:ph sz="half" idx="1"/>
          </p:nvPr>
        </p:nvPicPr>
        <p:blipFill>
          <a:blip r:embed="rId2" cstate="print"/>
          <a:srcRect/>
          <a:stretch>
            <a:fillRect/>
          </a:stretch>
        </p:blipFill>
        <p:spPr bwMode="auto">
          <a:xfrm>
            <a:off x="1152293" y="1600200"/>
            <a:ext cx="6839414" cy="5257800"/>
          </a:xfrm>
          <a:prstGeom prst="rect">
            <a:avLst/>
          </a:prstGeom>
          <a:noFill/>
          <a:ln w="9525">
            <a:noFill/>
            <a:miter lim="800000"/>
            <a:headEnd/>
            <a:tailEnd/>
          </a:ln>
        </p:spPr>
      </p:pic>
    </p:spTree>
    <p:extLst>
      <p:ext uri="{BB962C8B-B14F-4D97-AF65-F5344CB8AC3E}">
        <p14:creationId xmlns:p14="http://schemas.microsoft.com/office/powerpoint/2010/main" val="11884231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half" idx="1"/>
          </p:nvPr>
        </p:nvPicPr>
        <p:blipFill rotWithShape="1">
          <a:blip r:embed="rId2"/>
          <a:srcRect l="90" r="814" b="40670"/>
          <a:stretch/>
        </p:blipFill>
        <p:spPr>
          <a:xfrm>
            <a:off x="62471" y="1600200"/>
            <a:ext cx="9019057" cy="5023884"/>
          </a:xfrm>
          <a:prstGeom prst="rect">
            <a:avLst/>
          </a:prstGeom>
        </p:spPr>
      </p:pic>
      <p:pic>
        <p:nvPicPr>
          <p:cNvPr id="5" name="Picture 4"/>
          <p:cNvPicPr>
            <a:picLocks noChangeAspect="1"/>
          </p:cNvPicPr>
          <p:nvPr/>
        </p:nvPicPr>
        <p:blipFill>
          <a:blip r:embed="rId3"/>
          <a:stretch>
            <a:fillRect/>
          </a:stretch>
        </p:blipFill>
        <p:spPr>
          <a:xfrm>
            <a:off x="6629340" y="2201925"/>
            <a:ext cx="1371719" cy="3432345"/>
          </a:xfrm>
          <a:prstGeom prst="rect">
            <a:avLst/>
          </a:prstGeom>
          <a:ln>
            <a:noFill/>
          </a:ln>
        </p:spPr>
      </p:pic>
    </p:spTree>
    <p:extLst>
      <p:ext uri="{BB962C8B-B14F-4D97-AF65-F5344CB8AC3E}">
        <p14:creationId xmlns:p14="http://schemas.microsoft.com/office/powerpoint/2010/main" val="3668330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457200" y="1600201"/>
            <a:ext cx="8229600" cy="4221480"/>
          </a:xfrm>
        </p:spPr>
        <p:txBody>
          <a:bodyPr/>
          <a:lstStyle/>
          <a:p>
            <a:endParaRPr lang="en-US" dirty="0"/>
          </a:p>
        </p:txBody>
      </p:sp>
      <p:pic>
        <p:nvPicPr>
          <p:cNvPr id="4" name="Picture 3"/>
          <p:cNvPicPr>
            <a:picLocks noChangeAspect="1"/>
          </p:cNvPicPr>
          <p:nvPr/>
        </p:nvPicPr>
        <p:blipFill rotWithShape="1">
          <a:blip r:embed="rId2"/>
          <a:srcRect l="814" r="814" b="42225"/>
          <a:stretch/>
        </p:blipFill>
        <p:spPr>
          <a:xfrm>
            <a:off x="91440" y="1371600"/>
            <a:ext cx="8961120" cy="4896498"/>
          </a:xfrm>
          <a:prstGeom prst="rect">
            <a:avLst/>
          </a:prstGeom>
          <a:ln>
            <a:noFill/>
          </a:ln>
        </p:spPr>
      </p:pic>
      <p:sp>
        <p:nvSpPr>
          <p:cNvPr id="5" name="Oval 4"/>
          <p:cNvSpPr/>
          <p:nvPr/>
        </p:nvSpPr>
        <p:spPr>
          <a:xfrm>
            <a:off x="6705600" y="5029200"/>
            <a:ext cx="2133600" cy="762000"/>
          </a:xfrm>
          <a:prstGeom prst="ellipse">
            <a:avLst/>
          </a:prstGeom>
          <a:noFill/>
          <a:ln w="76200">
            <a:solidFill>
              <a:srgbClr val="FF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093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P&amp;T Process and </a:t>
            </a:r>
            <a:r>
              <a:rPr lang="en-US" dirty="0" smtClean="0"/>
              <a:t>Timetable</a:t>
            </a:r>
            <a:endParaRPr lang="en-US" dirty="0"/>
          </a:p>
        </p:txBody>
      </p:sp>
      <p:sp>
        <p:nvSpPr>
          <p:cNvPr id="3" name="Content Placeholder 2"/>
          <p:cNvSpPr>
            <a:spLocks noGrp="1"/>
          </p:cNvSpPr>
          <p:nvPr>
            <p:ph sz="half" idx="1"/>
          </p:nvPr>
        </p:nvSpPr>
        <p:spPr>
          <a:xfrm>
            <a:off x="1446028" y="1600201"/>
            <a:ext cx="7240772" cy="4556050"/>
          </a:xfrm>
        </p:spPr>
        <p:txBody>
          <a:bodyPr>
            <a:normAutofit fontScale="92500"/>
          </a:bodyPr>
          <a:lstStyle/>
          <a:p>
            <a:pPr>
              <a:buClr>
                <a:schemeClr val="bg1"/>
              </a:buClr>
            </a:pPr>
            <a:r>
              <a:rPr lang="en-US" sz="2400" dirty="0">
                <a:solidFill>
                  <a:schemeClr val="bg1"/>
                </a:solidFill>
                <a:latin typeface="Helvetica" panose="020B0604020202020204" pitchFamily="34" charset="0"/>
                <a:cs typeface="Helvetica" panose="020B0604020202020204" pitchFamily="34" charset="0"/>
              </a:rPr>
              <a:t>Preliminary Work</a:t>
            </a:r>
          </a:p>
          <a:p>
            <a:pPr lvl="1">
              <a:buClr>
                <a:schemeClr val="bg1"/>
              </a:buClr>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Department Head notifies faculty of requirement for upcoming review (</a:t>
            </a:r>
            <a:r>
              <a:rPr lang="en-US" i="1" dirty="0">
                <a:solidFill>
                  <a:schemeClr val="bg1"/>
                </a:solidFill>
                <a:latin typeface="Helvetica" panose="020B0604020202020204" pitchFamily="34" charset="0"/>
                <a:cs typeface="Helvetica" panose="020B0604020202020204" pitchFamily="34" charset="0"/>
              </a:rPr>
              <a:t>required</a:t>
            </a:r>
            <a:r>
              <a:rPr lang="en-US" dirty="0">
                <a:solidFill>
                  <a:schemeClr val="bg1"/>
                </a:solidFill>
                <a:latin typeface="Helvetica" panose="020B0604020202020204" pitchFamily="34" charset="0"/>
                <a:cs typeface="Helvetica" panose="020B0604020202020204" pitchFamily="34" charset="0"/>
              </a:rPr>
              <a:t> tenure decision)</a:t>
            </a:r>
          </a:p>
          <a:p>
            <a:pPr lvl="1">
              <a:buClr>
                <a:schemeClr val="bg1"/>
              </a:buClr>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Candidate discusses with Department Head (</a:t>
            </a:r>
            <a:r>
              <a:rPr lang="en-US" i="1" dirty="0">
                <a:solidFill>
                  <a:schemeClr val="bg1"/>
                </a:solidFill>
                <a:latin typeface="Helvetica" panose="020B0604020202020204" pitchFamily="34" charset="0"/>
                <a:cs typeface="Helvetica" panose="020B0604020202020204" pitchFamily="34" charset="0"/>
              </a:rPr>
              <a:t>optional</a:t>
            </a:r>
            <a:r>
              <a:rPr lang="en-US" dirty="0">
                <a:solidFill>
                  <a:schemeClr val="bg1"/>
                </a:solidFill>
                <a:latin typeface="Helvetica" panose="020B0604020202020204" pitchFamily="34" charset="0"/>
                <a:cs typeface="Helvetica" panose="020B0604020202020204" pitchFamily="34" charset="0"/>
              </a:rPr>
              <a:t> tenure decision, promotion to full)</a:t>
            </a:r>
          </a:p>
          <a:p>
            <a:pPr lvl="1">
              <a:buClr>
                <a:schemeClr val="bg1"/>
              </a:buClr>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Candidate’s contributions to the process</a:t>
            </a:r>
          </a:p>
          <a:p>
            <a:pPr lvl="1">
              <a:buClr>
                <a:schemeClr val="bg1"/>
              </a:buClr>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Identification and solicitation of external reviewers</a:t>
            </a:r>
          </a:p>
          <a:p>
            <a:pPr>
              <a:buClr>
                <a:schemeClr val="bg1"/>
              </a:buClr>
            </a:pPr>
            <a:r>
              <a:rPr lang="en-US" sz="2400" dirty="0">
                <a:solidFill>
                  <a:schemeClr val="bg1"/>
                </a:solidFill>
                <a:latin typeface="Helvetica" panose="020B0604020202020204" pitchFamily="34" charset="0"/>
                <a:cs typeface="Helvetica" panose="020B0604020202020204" pitchFamily="34" charset="0"/>
              </a:rPr>
              <a:t>Department Review</a:t>
            </a:r>
          </a:p>
          <a:p>
            <a:pPr lvl="1">
              <a:buClr>
                <a:schemeClr val="bg1"/>
              </a:buClr>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Personnel Committee – usually report and vote</a:t>
            </a:r>
          </a:p>
          <a:p>
            <a:pPr lvl="1">
              <a:buClr>
                <a:schemeClr val="bg1"/>
              </a:buClr>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Vote by voting faculty (signed, secret ballot)</a:t>
            </a:r>
          </a:p>
          <a:p>
            <a:pPr lvl="1">
              <a:buClr>
                <a:schemeClr val="bg1"/>
              </a:buClr>
              <a:buFont typeface="Arial" panose="020B0604020202020204" pitchFamily="34" charset="0"/>
              <a:buChar char="•"/>
            </a:pPr>
            <a:r>
              <a:rPr lang="en-US" dirty="0">
                <a:solidFill>
                  <a:schemeClr val="bg1"/>
                </a:solidFill>
                <a:latin typeface="Helvetica" panose="020B0604020202020204" pitchFamily="34" charset="0"/>
                <a:cs typeface="Helvetica" panose="020B0604020202020204" pitchFamily="34" charset="0"/>
              </a:rPr>
              <a:t>Department Head report and recommendation</a:t>
            </a:r>
          </a:p>
          <a:p>
            <a:pPr>
              <a:buClr>
                <a:schemeClr val="bg1"/>
              </a:buClr>
            </a:pPr>
            <a:endParaRPr lang="en-US" dirty="0">
              <a:solidFill>
                <a:schemeClr val="bg1"/>
              </a:solidFill>
            </a:endParaRPr>
          </a:p>
        </p:txBody>
      </p:sp>
      <p:sp>
        <p:nvSpPr>
          <p:cNvPr id="5" name="Content Placeholder 2"/>
          <p:cNvSpPr txBox="1">
            <a:spLocks/>
          </p:cNvSpPr>
          <p:nvPr/>
        </p:nvSpPr>
        <p:spPr>
          <a:xfrm>
            <a:off x="194843" y="1913956"/>
            <a:ext cx="1722039" cy="74927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smtClean="0">
                <a:solidFill>
                  <a:srgbClr val="FFFF00"/>
                </a:solidFill>
                <a:latin typeface="Helvetica" panose="020B0604020202020204" pitchFamily="34" charset="0"/>
                <a:cs typeface="Helvetica" panose="020B0604020202020204" pitchFamily="34" charset="0"/>
              </a:rPr>
              <a:t>Winter of</a:t>
            </a:r>
          </a:p>
          <a:p>
            <a:pPr marL="0" indent="0">
              <a:spcBef>
                <a:spcPts val="0"/>
              </a:spcBef>
              <a:buNone/>
            </a:pPr>
            <a:r>
              <a:rPr lang="en-US" sz="2000" dirty="0" smtClean="0">
                <a:solidFill>
                  <a:srgbClr val="FFFF00"/>
                </a:solidFill>
                <a:latin typeface="Helvetica" panose="020B0604020202020204" pitchFamily="34" charset="0"/>
                <a:cs typeface="Helvetica" panose="020B0604020202020204" pitchFamily="34" charset="0"/>
              </a:rPr>
              <a:t>previous year</a:t>
            </a:r>
            <a:endParaRPr lang="en-US" sz="2000" dirty="0">
              <a:solidFill>
                <a:srgbClr val="FFFF00"/>
              </a:solidFill>
              <a:latin typeface="Helvetica" panose="020B0604020202020204" pitchFamily="34" charset="0"/>
              <a:cs typeface="Helvetica" panose="020B0604020202020204" pitchFamily="34" charset="0"/>
            </a:endParaRPr>
          </a:p>
        </p:txBody>
      </p:sp>
      <p:sp>
        <p:nvSpPr>
          <p:cNvPr id="6" name="Content Placeholder 2"/>
          <p:cNvSpPr txBox="1">
            <a:spLocks/>
          </p:cNvSpPr>
          <p:nvPr/>
        </p:nvSpPr>
        <p:spPr>
          <a:xfrm>
            <a:off x="194841" y="4308761"/>
            <a:ext cx="1357512" cy="43336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smtClean="0">
                <a:solidFill>
                  <a:srgbClr val="FFFF00"/>
                </a:solidFill>
                <a:latin typeface="Helvetica" panose="020B0604020202020204" pitchFamily="34" charset="0"/>
                <a:cs typeface="Helvetica" panose="020B0604020202020204" pitchFamily="34" charset="0"/>
              </a:rPr>
              <a:t>Early Fall</a:t>
            </a:r>
            <a:endParaRPr lang="en-US" sz="2000" dirty="0">
              <a:solidFill>
                <a:srgbClr val="FFFF00"/>
              </a:solidFill>
              <a:latin typeface="Helvetica" panose="020B0604020202020204" pitchFamily="34" charset="0"/>
              <a:cs typeface="Helvetica" panose="020B0604020202020204" pitchFamily="34" charset="0"/>
            </a:endParaRPr>
          </a:p>
        </p:txBody>
      </p:sp>
      <p:sp>
        <p:nvSpPr>
          <p:cNvPr id="7" name="Content Placeholder 2"/>
          <p:cNvSpPr txBox="1">
            <a:spLocks/>
          </p:cNvSpPr>
          <p:nvPr/>
        </p:nvSpPr>
        <p:spPr>
          <a:xfrm>
            <a:off x="194843" y="2848764"/>
            <a:ext cx="1722040" cy="82294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smtClean="0">
                <a:solidFill>
                  <a:srgbClr val="FFFF00"/>
                </a:solidFill>
                <a:latin typeface="Helvetica" panose="020B0604020202020204" pitchFamily="34" charset="0"/>
                <a:cs typeface="Helvetica" panose="020B0604020202020204" pitchFamily="34" charset="0"/>
              </a:rPr>
              <a:t>Spring of</a:t>
            </a:r>
          </a:p>
          <a:p>
            <a:pPr marL="0" indent="0">
              <a:spcBef>
                <a:spcPts val="0"/>
              </a:spcBef>
              <a:buNone/>
            </a:pPr>
            <a:r>
              <a:rPr lang="en-US" sz="2000" dirty="0" smtClean="0">
                <a:solidFill>
                  <a:srgbClr val="FFFF00"/>
                </a:solidFill>
                <a:latin typeface="Helvetica" panose="020B0604020202020204" pitchFamily="34" charset="0"/>
                <a:cs typeface="Helvetica" panose="020B0604020202020204" pitchFamily="34" charset="0"/>
              </a:rPr>
              <a:t>previous year</a:t>
            </a:r>
            <a:endParaRPr lang="en-US" sz="2000" dirty="0">
              <a:solidFill>
                <a:srgbClr val="FFFF0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788317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half" idx="1"/>
          </p:nvPr>
        </p:nvPicPr>
        <p:blipFill>
          <a:blip r:embed="rId2"/>
          <a:stretch>
            <a:fillRect/>
          </a:stretch>
        </p:blipFill>
        <p:spPr>
          <a:xfrm>
            <a:off x="2890837" y="2282031"/>
            <a:ext cx="3362325" cy="2857500"/>
          </a:xfrm>
          <a:prstGeom prst="rect">
            <a:avLst/>
          </a:prstGeom>
        </p:spPr>
      </p:pic>
    </p:spTree>
    <p:extLst>
      <p:ext uri="{BB962C8B-B14F-4D97-AF65-F5344CB8AC3E}">
        <p14:creationId xmlns:p14="http://schemas.microsoft.com/office/powerpoint/2010/main" val="34684864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Digital </a:t>
            </a:r>
            <a:r>
              <a:rPr lang="en-US" dirty="0" smtClean="0"/>
              <a:t>Dossier</a:t>
            </a:r>
            <a:endParaRPr lang="en-US" dirty="0"/>
          </a:p>
        </p:txBody>
      </p:sp>
      <p:pic>
        <p:nvPicPr>
          <p:cNvPr id="4" name="Content Placeholder 3"/>
          <p:cNvPicPr>
            <a:picLocks noGrp="1" noChangeAspect="1"/>
          </p:cNvPicPr>
          <p:nvPr>
            <p:ph sz="half" idx="1"/>
          </p:nvPr>
        </p:nvPicPr>
        <p:blipFill rotWithShape="1">
          <a:blip r:embed="rId2"/>
          <a:srcRect l="813" t="8795" r="2984" b="1798"/>
          <a:stretch/>
        </p:blipFill>
        <p:spPr>
          <a:xfrm>
            <a:off x="1531599" y="1600200"/>
            <a:ext cx="6080801" cy="5257800"/>
          </a:xfrm>
          <a:prstGeom prst="rect">
            <a:avLst/>
          </a:prstGeom>
        </p:spPr>
      </p:pic>
    </p:spTree>
    <p:extLst>
      <p:ext uri="{BB962C8B-B14F-4D97-AF65-F5344CB8AC3E}">
        <p14:creationId xmlns:p14="http://schemas.microsoft.com/office/powerpoint/2010/main" val="31812623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Fillable </a:t>
            </a:r>
            <a:r>
              <a:rPr lang="en-US" dirty="0" smtClean="0"/>
              <a:t>Forms</a:t>
            </a:r>
            <a:endParaRPr lang="en-US" dirty="0"/>
          </a:p>
        </p:txBody>
      </p:sp>
      <p:sp>
        <p:nvSpPr>
          <p:cNvPr id="3" name="Content Placeholder 2"/>
          <p:cNvSpPr>
            <a:spLocks noGrp="1"/>
          </p:cNvSpPr>
          <p:nvPr>
            <p:ph sz="half" idx="1"/>
          </p:nvPr>
        </p:nvSpPr>
        <p:spPr>
          <a:xfrm>
            <a:off x="457200" y="1600201"/>
            <a:ext cx="8229600" cy="4221480"/>
          </a:xfrm>
        </p:spPr>
        <p:txBody>
          <a:bodyPr/>
          <a:lstStyle/>
          <a:p>
            <a:r>
              <a:rPr lang="en-US" dirty="0"/>
              <a:t>P&amp;T Checklist</a:t>
            </a:r>
          </a:p>
          <a:p>
            <a:r>
              <a:rPr lang="en-US" dirty="0"/>
              <a:t>Voting Summary</a:t>
            </a:r>
          </a:p>
          <a:p>
            <a:r>
              <a:rPr lang="en-US" dirty="0"/>
              <a:t>Contents for Evaluation Letters Section</a:t>
            </a:r>
          </a:p>
          <a:p>
            <a:r>
              <a:rPr lang="en-US" dirty="0"/>
              <a:t>Teaching </a:t>
            </a:r>
            <a:r>
              <a:rPr lang="en-US" dirty="0" smtClean="0"/>
              <a:t>Checklist</a:t>
            </a:r>
            <a:endParaRPr lang="en-US" dirty="0"/>
          </a:p>
        </p:txBody>
      </p:sp>
    </p:spTree>
    <p:extLst>
      <p:ext uri="{BB962C8B-B14F-4D97-AF65-F5344CB8AC3E}">
        <p14:creationId xmlns:p14="http://schemas.microsoft.com/office/powerpoint/2010/main" val="10239147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Digital </a:t>
            </a:r>
            <a:r>
              <a:rPr lang="en-US" dirty="0" smtClean="0"/>
              <a:t>Dossier</a:t>
            </a:r>
            <a:endParaRPr lang="en-US" dirty="0"/>
          </a:p>
        </p:txBody>
      </p:sp>
      <p:pic>
        <p:nvPicPr>
          <p:cNvPr id="3" name="Picture 2"/>
          <p:cNvPicPr>
            <a:picLocks noChangeAspect="1"/>
          </p:cNvPicPr>
          <p:nvPr/>
        </p:nvPicPr>
        <p:blipFill rotWithShape="1">
          <a:blip r:embed="rId2"/>
          <a:srcRect l="787" t="2759" r="-1" b="28338"/>
          <a:stretch/>
        </p:blipFill>
        <p:spPr>
          <a:xfrm>
            <a:off x="160817" y="1590819"/>
            <a:ext cx="6757219" cy="5201336"/>
          </a:xfrm>
          <a:prstGeom prst="rect">
            <a:avLst/>
          </a:prstGeom>
        </p:spPr>
      </p:pic>
      <p:pic>
        <p:nvPicPr>
          <p:cNvPr id="4" name="Content Placeholder 3"/>
          <p:cNvPicPr>
            <a:picLocks noGrp="1" noChangeAspect="1"/>
          </p:cNvPicPr>
          <p:nvPr>
            <p:ph sz="half" idx="1"/>
          </p:nvPr>
        </p:nvPicPr>
        <p:blipFill rotWithShape="1">
          <a:blip r:embed="rId3"/>
          <a:srcRect l="9520" t="8795" r="11118" b="1798"/>
          <a:stretch/>
        </p:blipFill>
        <p:spPr>
          <a:xfrm>
            <a:off x="5933661" y="133928"/>
            <a:ext cx="3123928" cy="3274291"/>
          </a:xfrm>
          <a:prstGeom prst="rect">
            <a:avLst/>
          </a:prstGeom>
        </p:spPr>
      </p:pic>
    </p:spTree>
    <p:extLst>
      <p:ext uri="{BB962C8B-B14F-4D97-AF65-F5344CB8AC3E}">
        <p14:creationId xmlns:p14="http://schemas.microsoft.com/office/powerpoint/2010/main" val="17585963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Supplementary </a:t>
            </a:r>
            <a:r>
              <a:rPr lang="en-US" dirty="0" smtClean="0"/>
              <a:t>File</a:t>
            </a:r>
            <a:endParaRPr lang="en-US" dirty="0"/>
          </a:p>
        </p:txBody>
      </p:sp>
      <p:pic>
        <p:nvPicPr>
          <p:cNvPr id="4" name="Content Placeholder 3"/>
          <p:cNvPicPr>
            <a:picLocks noGrp="1" noChangeAspect="1"/>
          </p:cNvPicPr>
          <p:nvPr>
            <p:ph sz="half" idx="1"/>
          </p:nvPr>
        </p:nvPicPr>
        <p:blipFill>
          <a:blip r:embed="rId2"/>
          <a:stretch>
            <a:fillRect/>
          </a:stretch>
        </p:blipFill>
        <p:spPr>
          <a:xfrm>
            <a:off x="91476" y="1626819"/>
            <a:ext cx="8961047" cy="4571962"/>
          </a:xfrm>
          <a:prstGeom prst="rect">
            <a:avLst/>
          </a:prstGeom>
        </p:spPr>
      </p:pic>
    </p:spTree>
    <p:extLst>
      <p:ext uri="{BB962C8B-B14F-4D97-AF65-F5344CB8AC3E}">
        <p14:creationId xmlns:p14="http://schemas.microsoft.com/office/powerpoint/2010/main" val="38776924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Supplementary </a:t>
            </a:r>
            <a:r>
              <a:rPr lang="en-US" dirty="0" smtClean="0"/>
              <a:t>File</a:t>
            </a:r>
            <a:endParaRPr lang="en-US" dirty="0"/>
          </a:p>
        </p:txBody>
      </p:sp>
      <p:sp>
        <p:nvSpPr>
          <p:cNvPr id="3" name="Content Placeholder 2"/>
          <p:cNvSpPr>
            <a:spLocks noGrp="1"/>
          </p:cNvSpPr>
          <p:nvPr>
            <p:ph sz="half" idx="1"/>
          </p:nvPr>
        </p:nvSpPr>
        <p:spPr>
          <a:xfrm>
            <a:off x="457200" y="1600201"/>
            <a:ext cx="8229600" cy="4221480"/>
          </a:xfrm>
        </p:spPr>
        <p:txBody>
          <a:bodyPr/>
          <a:lstStyle/>
          <a:p>
            <a:pPr marL="0" indent="0" algn="ctr">
              <a:buNone/>
            </a:pPr>
            <a:r>
              <a:rPr lang="en-US" dirty="0"/>
              <a:t>Materials not conveniently provided in digital </a:t>
            </a:r>
            <a:r>
              <a:rPr lang="en-US" dirty="0" smtClean="0"/>
              <a:t>form</a:t>
            </a:r>
          </a:p>
          <a:p>
            <a:pPr marL="0" indent="0" algn="ctr">
              <a:buNone/>
            </a:pPr>
            <a:endParaRPr lang="en-US" dirty="0"/>
          </a:p>
          <a:p>
            <a:pPr algn="ctr"/>
            <a:r>
              <a:rPr lang="en-US" dirty="0"/>
              <a:t>Provide in conventional </a:t>
            </a:r>
            <a:r>
              <a:rPr lang="en-US" dirty="0" smtClean="0"/>
              <a:t>format</a:t>
            </a:r>
            <a:endParaRPr lang="en-US" dirty="0"/>
          </a:p>
        </p:txBody>
      </p:sp>
    </p:spTree>
    <p:extLst>
      <p:ext uri="{BB962C8B-B14F-4D97-AF65-F5344CB8AC3E}">
        <p14:creationId xmlns:p14="http://schemas.microsoft.com/office/powerpoint/2010/main" val="20556574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600" dirty="0"/>
              <a:t>Submission of Digital </a:t>
            </a:r>
            <a:r>
              <a:rPr lang="en-US" sz="4600" dirty="0" smtClean="0"/>
              <a:t>Dossiers</a:t>
            </a:r>
            <a:endParaRPr lang="en-US" sz="4600" dirty="0"/>
          </a:p>
        </p:txBody>
      </p:sp>
      <p:sp>
        <p:nvSpPr>
          <p:cNvPr id="3" name="Content Placeholder 2"/>
          <p:cNvSpPr>
            <a:spLocks noGrp="1"/>
          </p:cNvSpPr>
          <p:nvPr>
            <p:ph sz="half" idx="1"/>
          </p:nvPr>
        </p:nvSpPr>
        <p:spPr>
          <a:xfrm>
            <a:off x="457199" y="1600201"/>
            <a:ext cx="8537945" cy="4221480"/>
          </a:xfrm>
        </p:spPr>
        <p:txBody>
          <a:bodyPr/>
          <a:lstStyle/>
          <a:p>
            <a:r>
              <a:rPr lang="en-US" dirty="0"/>
              <a:t>Notification of Academic Affairs in advance (as </a:t>
            </a:r>
            <a:r>
              <a:rPr lang="en-US" dirty="0" smtClean="0"/>
              <a:t>always)</a:t>
            </a:r>
          </a:p>
          <a:p>
            <a:r>
              <a:rPr lang="en-US" dirty="0" smtClean="0"/>
              <a:t>Submission </a:t>
            </a:r>
            <a:r>
              <a:rPr lang="en-US" dirty="0"/>
              <a:t>of the digital dossier</a:t>
            </a:r>
          </a:p>
          <a:p>
            <a:pPr lvl="1">
              <a:buFont typeface="Arial" panose="020B0604020202020204" pitchFamily="34" charset="0"/>
              <a:buChar char="•"/>
            </a:pPr>
            <a:r>
              <a:rPr lang="en-US" dirty="0"/>
              <a:t>In-person via USB </a:t>
            </a:r>
            <a:r>
              <a:rPr lang="en-US" dirty="0" smtClean="0"/>
              <a:t>drive</a:t>
            </a:r>
          </a:p>
          <a:p>
            <a:pPr lvl="1">
              <a:buFont typeface="Arial" panose="020B0604020202020204" pitchFamily="34" charset="0"/>
              <a:buChar char="•"/>
            </a:pPr>
            <a:r>
              <a:rPr lang="en-US" dirty="0" smtClean="0"/>
              <a:t>Plan – secure web site (stay tuned)</a:t>
            </a:r>
            <a:endParaRPr lang="en-US" dirty="0"/>
          </a:p>
          <a:p>
            <a:r>
              <a:rPr lang="en-US" dirty="0"/>
              <a:t>Archiving</a:t>
            </a:r>
          </a:p>
          <a:p>
            <a:pPr lvl="1">
              <a:buFont typeface="Arial" panose="020B0604020202020204" pitchFamily="34" charset="0"/>
              <a:buChar char="•"/>
            </a:pPr>
            <a:r>
              <a:rPr lang="en-US" dirty="0"/>
              <a:t>Academic Affairs requires no hard copies</a:t>
            </a:r>
          </a:p>
          <a:p>
            <a:pPr lvl="1">
              <a:buFont typeface="Arial" panose="020B0604020202020204" pitchFamily="34" charset="0"/>
              <a:buChar char="•"/>
            </a:pPr>
            <a:r>
              <a:rPr lang="en-US" dirty="0"/>
              <a:t>Dean and/or Unit Head may choose to create hard copy</a:t>
            </a:r>
          </a:p>
          <a:p>
            <a:endParaRPr lang="en-US" dirty="0"/>
          </a:p>
        </p:txBody>
      </p:sp>
    </p:spTree>
    <p:extLst>
      <p:ext uri="{BB962C8B-B14F-4D97-AF65-F5344CB8AC3E}">
        <p14:creationId xmlns:p14="http://schemas.microsoft.com/office/powerpoint/2010/main" val="38808135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dirty="0" smtClean="0"/>
              <a:t>Questions</a:t>
            </a:r>
            <a:endParaRPr lang="en-US" dirty="0"/>
          </a:p>
        </p:txBody>
      </p:sp>
      <p:sp>
        <p:nvSpPr>
          <p:cNvPr id="3" name="Content Placeholder 2"/>
          <p:cNvSpPr>
            <a:spLocks noGrp="1"/>
          </p:cNvSpPr>
          <p:nvPr>
            <p:ph sz="half" idx="1"/>
          </p:nvPr>
        </p:nvSpPr>
        <p:spPr>
          <a:xfrm>
            <a:off x="457200" y="2466753"/>
            <a:ext cx="8229600" cy="3354928"/>
          </a:xfrm>
        </p:spPr>
        <p:txBody>
          <a:bodyPr/>
          <a:lstStyle/>
          <a:p>
            <a:pPr marL="0" indent="0">
              <a:buNone/>
            </a:pPr>
            <a:r>
              <a:rPr lang="en-US" dirty="0"/>
              <a:t>Ken Doxsee</a:t>
            </a:r>
          </a:p>
          <a:p>
            <a:pPr marL="0" indent="0">
              <a:buNone/>
            </a:pPr>
            <a:r>
              <a:rPr lang="en-US" dirty="0"/>
              <a:t>Vice Provost for Academic Affairs</a:t>
            </a:r>
          </a:p>
          <a:p>
            <a:pPr marL="0" indent="0">
              <a:buNone/>
            </a:pPr>
            <a:r>
              <a:rPr lang="en-US" dirty="0"/>
              <a:t>346-2846</a:t>
            </a:r>
          </a:p>
          <a:p>
            <a:pPr marL="0" indent="0">
              <a:buNone/>
            </a:pPr>
            <a:r>
              <a:rPr lang="en-US" dirty="0" smtClean="0"/>
              <a:t>doxsee@uoregon.edu</a:t>
            </a:r>
            <a:endParaRPr lang="en-US" dirty="0"/>
          </a:p>
        </p:txBody>
      </p:sp>
    </p:spTree>
    <p:extLst>
      <p:ext uri="{BB962C8B-B14F-4D97-AF65-F5344CB8AC3E}">
        <p14:creationId xmlns:p14="http://schemas.microsoft.com/office/powerpoint/2010/main" val="2764473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5302"/>
            <a:ext cx="8229600" cy="992336"/>
          </a:xfrm>
        </p:spPr>
        <p:txBody>
          <a:bodyPr>
            <a:normAutofit/>
          </a:bodyPr>
          <a:lstStyle/>
          <a:p>
            <a:r>
              <a:rPr lang="en-US" sz="3500" dirty="0"/>
              <a:t>P&amp;T Process and Timetable (continued)</a:t>
            </a:r>
          </a:p>
        </p:txBody>
      </p:sp>
      <p:sp>
        <p:nvSpPr>
          <p:cNvPr id="3" name="Content Placeholder 2"/>
          <p:cNvSpPr>
            <a:spLocks noGrp="1"/>
          </p:cNvSpPr>
          <p:nvPr>
            <p:ph sz="half" idx="1"/>
          </p:nvPr>
        </p:nvSpPr>
        <p:spPr>
          <a:xfrm>
            <a:off x="1916882" y="1600201"/>
            <a:ext cx="6270187" cy="4221480"/>
          </a:xfrm>
        </p:spPr>
        <p:txBody>
          <a:bodyPr>
            <a:normAutofit/>
          </a:bodyPr>
          <a:lstStyle/>
          <a:p>
            <a:r>
              <a:rPr lang="en-US" dirty="0"/>
              <a:t>School/College Review</a:t>
            </a:r>
          </a:p>
          <a:p>
            <a:pPr lvl="1">
              <a:buFont typeface="Arial" panose="020B0604020202020204" pitchFamily="34" charset="0"/>
              <a:buChar char="•"/>
            </a:pPr>
            <a:r>
              <a:rPr lang="en-US" dirty="0"/>
              <a:t>Personnel or Advisory Committee (elected) – report and vote</a:t>
            </a:r>
          </a:p>
          <a:p>
            <a:pPr lvl="1">
              <a:buFont typeface="Arial" panose="020B0604020202020204" pitchFamily="34" charset="0"/>
              <a:buChar char="•"/>
            </a:pPr>
            <a:r>
              <a:rPr lang="en-US" dirty="0"/>
              <a:t>Dean – report and recommendation</a:t>
            </a:r>
          </a:p>
          <a:p>
            <a:endParaRPr lang="en-US" dirty="0"/>
          </a:p>
          <a:p>
            <a:r>
              <a:rPr lang="en-US" dirty="0"/>
              <a:t>University Review</a:t>
            </a:r>
          </a:p>
          <a:p>
            <a:pPr lvl="1">
              <a:buFont typeface="Arial" panose="020B0604020202020204" pitchFamily="34" charset="0"/>
              <a:buChar char="•"/>
            </a:pPr>
            <a:r>
              <a:rPr lang="en-US" dirty="0"/>
              <a:t>Faculty Personnel Committee (elected) – report and vote   </a:t>
            </a:r>
          </a:p>
          <a:p>
            <a:pPr lvl="1">
              <a:buFont typeface="Arial" panose="020B0604020202020204" pitchFamily="34" charset="0"/>
              <a:buChar char="•"/>
            </a:pPr>
            <a:r>
              <a:rPr lang="en-US" dirty="0"/>
              <a:t>Provost – review and decision</a:t>
            </a:r>
          </a:p>
          <a:p>
            <a:endParaRPr lang="en-US" dirty="0"/>
          </a:p>
        </p:txBody>
      </p:sp>
      <p:sp>
        <p:nvSpPr>
          <p:cNvPr id="5" name="Content Placeholder 2"/>
          <p:cNvSpPr txBox="1">
            <a:spLocks/>
          </p:cNvSpPr>
          <p:nvPr/>
        </p:nvSpPr>
        <p:spPr>
          <a:xfrm>
            <a:off x="194844" y="1697855"/>
            <a:ext cx="1722039" cy="74927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2000" dirty="0" smtClean="0">
                <a:solidFill>
                  <a:srgbClr val="FFFF00"/>
                </a:solidFill>
                <a:latin typeface="Helvetica" panose="020B0604020202020204" pitchFamily="34" charset="0"/>
                <a:cs typeface="Helvetica" panose="020B0604020202020204" pitchFamily="34" charset="0"/>
              </a:rPr>
              <a:t>Fall / Winter</a:t>
            </a:r>
            <a:endParaRPr lang="en-US" sz="2000" dirty="0">
              <a:solidFill>
                <a:srgbClr val="FFFF00"/>
              </a:solidFill>
              <a:latin typeface="Helvetica" panose="020B0604020202020204" pitchFamily="34" charset="0"/>
              <a:cs typeface="Helvetica" panose="020B0604020202020204" pitchFamily="34" charset="0"/>
            </a:endParaRPr>
          </a:p>
        </p:txBody>
      </p:sp>
      <p:sp>
        <p:nvSpPr>
          <p:cNvPr id="6" name="Content Placeholder 2"/>
          <p:cNvSpPr txBox="1">
            <a:spLocks/>
          </p:cNvSpPr>
          <p:nvPr/>
        </p:nvSpPr>
        <p:spPr>
          <a:xfrm>
            <a:off x="194843" y="3976107"/>
            <a:ext cx="1722040" cy="82294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2000" dirty="0" smtClean="0">
                <a:solidFill>
                  <a:srgbClr val="FFFF00"/>
                </a:solidFill>
                <a:latin typeface="Helvetica" panose="020B0604020202020204" pitchFamily="34" charset="0"/>
                <a:cs typeface="Helvetica" panose="020B0604020202020204" pitchFamily="34" charset="0"/>
              </a:rPr>
              <a:t>Winter / Spring</a:t>
            </a:r>
            <a:endParaRPr lang="en-US" sz="2000" dirty="0">
              <a:solidFill>
                <a:srgbClr val="FFFF00"/>
              </a:solidFill>
              <a:latin typeface="Helvetica" panose="020B0604020202020204" pitchFamily="34" charset="0"/>
              <a:cs typeface="Helvetica" panose="020B0604020202020204" pitchFamily="34" charset="0"/>
            </a:endParaRPr>
          </a:p>
        </p:txBody>
      </p:sp>
      <p:sp>
        <p:nvSpPr>
          <p:cNvPr id="7" name="Content Placeholder 2"/>
          <p:cNvSpPr txBox="1">
            <a:spLocks/>
          </p:cNvSpPr>
          <p:nvPr/>
        </p:nvSpPr>
        <p:spPr>
          <a:xfrm>
            <a:off x="2413590" y="5909938"/>
            <a:ext cx="5050465" cy="41147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2000" dirty="0">
                <a:solidFill>
                  <a:srgbClr val="FFFF00"/>
                </a:solidFill>
                <a:latin typeface="Helvetica" panose="020B0604020202020204" pitchFamily="34" charset="0"/>
                <a:cs typeface="Helvetica" panose="020B0604020202020204" pitchFamily="34" charset="0"/>
              </a:rPr>
              <a:t>Decision announcement target date: May 1</a:t>
            </a:r>
          </a:p>
        </p:txBody>
      </p:sp>
    </p:spTree>
    <p:extLst>
      <p:ext uri="{BB962C8B-B14F-4D97-AF65-F5344CB8AC3E}">
        <p14:creationId xmlns:p14="http://schemas.microsoft.com/office/powerpoint/2010/main" val="2051589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P&amp;T </a:t>
            </a:r>
            <a:r>
              <a:rPr lang="en-US" dirty="0" smtClean="0"/>
              <a:t>Deadlines</a:t>
            </a:r>
            <a:endParaRPr lang="en-US" dirty="0"/>
          </a:p>
        </p:txBody>
      </p:sp>
      <p:sp>
        <p:nvSpPr>
          <p:cNvPr id="3" name="Content Placeholder 2"/>
          <p:cNvSpPr>
            <a:spLocks noGrp="1"/>
          </p:cNvSpPr>
          <p:nvPr>
            <p:ph sz="half" idx="1"/>
          </p:nvPr>
        </p:nvSpPr>
        <p:spPr>
          <a:xfrm>
            <a:off x="457200" y="1600200"/>
            <a:ext cx="8229600" cy="4428459"/>
          </a:xfrm>
        </p:spPr>
        <p:txBody>
          <a:bodyPr>
            <a:noAutofit/>
          </a:bodyPr>
          <a:lstStyle/>
          <a:p>
            <a:pPr marL="0" indent="0">
              <a:spcBef>
                <a:spcPts val="0"/>
              </a:spcBef>
              <a:buNone/>
            </a:pPr>
            <a:r>
              <a:rPr lang="en-US" sz="1800" b="1" dirty="0"/>
              <a:t>September 15  </a:t>
            </a:r>
          </a:p>
          <a:p>
            <a:pPr>
              <a:spcBef>
                <a:spcPts val="0"/>
              </a:spcBef>
            </a:pPr>
            <a:r>
              <a:rPr lang="en-US" sz="1800" dirty="0"/>
              <a:t>Deans submit to Academic Affairs a list of those in the school/college being considered for promotion and/or tenure  (can be revised).</a:t>
            </a:r>
          </a:p>
          <a:p>
            <a:pPr>
              <a:spcBef>
                <a:spcPts val="0"/>
              </a:spcBef>
            </a:pPr>
            <a:endParaRPr lang="en-US" sz="1800" dirty="0"/>
          </a:p>
          <a:p>
            <a:pPr marL="0" indent="0">
              <a:spcBef>
                <a:spcPts val="0"/>
              </a:spcBef>
              <a:buNone/>
            </a:pPr>
            <a:r>
              <a:rPr lang="en-US" sz="1800" b="1" dirty="0"/>
              <a:t>November 15  </a:t>
            </a:r>
          </a:p>
          <a:p>
            <a:pPr>
              <a:spcBef>
                <a:spcPts val="0"/>
              </a:spcBef>
            </a:pPr>
            <a:r>
              <a:rPr lang="en-US" sz="1800" dirty="0"/>
              <a:t>College of Arts and Sciences (CAS) departments submit completed files to Dean.</a:t>
            </a:r>
          </a:p>
          <a:p>
            <a:pPr>
              <a:spcBef>
                <a:spcPts val="0"/>
              </a:spcBef>
            </a:pPr>
            <a:endParaRPr lang="en-US" sz="1800" dirty="0"/>
          </a:p>
          <a:p>
            <a:pPr marL="0" indent="0">
              <a:spcBef>
                <a:spcPts val="0"/>
              </a:spcBef>
              <a:buNone/>
            </a:pPr>
            <a:r>
              <a:rPr lang="en-US" sz="1800" b="1" dirty="0"/>
              <a:t>November 30</a:t>
            </a:r>
          </a:p>
          <a:p>
            <a:pPr>
              <a:spcBef>
                <a:spcPts val="0"/>
              </a:spcBef>
            </a:pPr>
            <a:r>
              <a:rPr lang="en-US" sz="1800" dirty="0"/>
              <a:t>All units (excluding CAS) submit tenure cases to Academic Affairs.   </a:t>
            </a:r>
          </a:p>
          <a:p>
            <a:pPr marL="0" indent="0">
              <a:spcBef>
                <a:spcPts val="0"/>
              </a:spcBef>
              <a:buNone/>
            </a:pPr>
            <a:endParaRPr lang="en-US" sz="1800" dirty="0"/>
          </a:p>
          <a:p>
            <a:pPr marL="0" indent="0">
              <a:spcBef>
                <a:spcPts val="0"/>
              </a:spcBef>
              <a:buNone/>
            </a:pPr>
            <a:r>
              <a:rPr lang="en-US" sz="1800" b="1" dirty="0"/>
              <a:t>January 15</a:t>
            </a:r>
          </a:p>
          <a:p>
            <a:pPr>
              <a:spcBef>
                <a:spcPts val="0"/>
              </a:spcBef>
            </a:pPr>
            <a:r>
              <a:rPr lang="en-US" sz="1800" dirty="0"/>
              <a:t>All units (excluding CAS) submit remaining cases to Academic Affairs.</a:t>
            </a:r>
          </a:p>
          <a:p>
            <a:pPr marL="0" indent="0">
              <a:spcBef>
                <a:spcPts val="0"/>
              </a:spcBef>
              <a:buNone/>
            </a:pPr>
            <a:r>
              <a:rPr lang="en-US" sz="1800" dirty="0"/>
              <a:t> </a:t>
            </a:r>
          </a:p>
          <a:p>
            <a:pPr marL="0" indent="0">
              <a:spcBef>
                <a:spcPts val="0"/>
              </a:spcBef>
              <a:buNone/>
            </a:pPr>
            <a:r>
              <a:rPr lang="en-US" sz="1800" b="1" dirty="0"/>
              <a:t>March 15</a:t>
            </a:r>
          </a:p>
          <a:p>
            <a:pPr>
              <a:spcBef>
                <a:spcPts val="0"/>
              </a:spcBef>
            </a:pPr>
            <a:r>
              <a:rPr lang="en-US" sz="1800" dirty="0"/>
              <a:t>CAS submits all cases to Academic Affairs. </a:t>
            </a:r>
            <a:r>
              <a:rPr lang="en-US" sz="1800" dirty="0">
                <a:solidFill>
                  <a:srgbClr val="FFFF00"/>
                </a:solidFill>
              </a:rPr>
              <a:t>Essential, however, for the vast majority of CAS files to be submitted prior to this date.</a:t>
            </a:r>
          </a:p>
        </p:txBody>
      </p:sp>
    </p:spTree>
    <p:extLst>
      <p:ext uri="{BB962C8B-B14F-4D97-AF65-F5344CB8AC3E}">
        <p14:creationId xmlns:p14="http://schemas.microsoft.com/office/powerpoint/2010/main" val="4285631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Constructing the Dossier</a:t>
            </a:r>
          </a:p>
        </p:txBody>
      </p:sp>
      <p:sp>
        <p:nvSpPr>
          <p:cNvPr id="3" name="Content Placeholder 2"/>
          <p:cNvSpPr>
            <a:spLocks noGrp="1"/>
          </p:cNvSpPr>
          <p:nvPr>
            <p:ph idx="1"/>
          </p:nvPr>
        </p:nvSpPr>
        <p:spPr/>
        <p:txBody>
          <a:bodyPr/>
          <a:lstStyle/>
          <a:p>
            <a:pPr algn="ctr"/>
            <a:endParaRPr lang="en-US" sz="2400" dirty="0" smtClean="0">
              <a:latin typeface="Helvetica" panose="020B0604020202020204" pitchFamily="34" charset="0"/>
              <a:cs typeface="Helvetica" panose="020B0604020202020204" pitchFamily="34" charset="0"/>
            </a:endParaRPr>
          </a:p>
          <a:p>
            <a:pPr algn="ctr"/>
            <a:endParaRPr lang="en-US" sz="2400" dirty="0">
              <a:latin typeface="Helvetica" panose="020B0604020202020204" pitchFamily="34" charset="0"/>
              <a:cs typeface="Helvetica" panose="020B0604020202020204" pitchFamily="34" charset="0"/>
            </a:endParaRPr>
          </a:p>
          <a:p>
            <a:pPr algn="ctr"/>
            <a:r>
              <a:rPr lang="en-US" sz="2400" dirty="0">
                <a:latin typeface="Helvetica" panose="020B0604020202020204" pitchFamily="34" charset="0"/>
                <a:cs typeface="Helvetica" panose="020B0604020202020204" pitchFamily="34" charset="0"/>
              </a:rPr>
              <a:t> {A review in the approximate order of its construction</a:t>
            </a:r>
            <a:r>
              <a:rPr lang="en-US" sz="2400" dirty="0" smtClean="0">
                <a:latin typeface="Helvetica" panose="020B0604020202020204" pitchFamily="34" charset="0"/>
                <a:cs typeface="Helvetica" panose="020B0604020202020204" pitchFamily="34" charset="0"/>
              </a:rPr>
              <a:t>}</a:t>
            </a:r>
          </a:p>
          <a:p>
            <a:pPr algn="ctr"/>
            <a:endParaRPr lang="en-US" sz="2400" dirty="0">
              <a:latin typeface="Helvetica" panose="020B0604020202020204" pitchFamily="34" charset="0"/>
              <a:cs typeface="Helvetica" panose="020B0604020202020204" pitchFamily="34" charset="0"/>
            </a:endParaRPr>
          </a:p>
          <a:p>
            <a:pPr algn="ctr"/>
            <a:r>
              <a:rPr lang="en-US" sz="2400" dirty="0" smtClean="0">
                <a:latin typeface="Helvetica" panose="020B0604020202020204" pitchFamily="34" charset="0"/>
                <a:cs typeface="Helvetica" panose="020B0604020202020204" pitchFamily="34" charset="0"/>
              </a:rPr>
              <a:t>http</a:t>
            </a:r>
            <a:r>
              <a:rPr lang="en-US" sz="2400" dirty="0">
                <a:latin typeface="Helvetica" panose="020B0604020202020204" pitchFamily="34" charset="0"/>
                <a:cs typeface="Helvetica" panose="020B0604020202020204" pitchFamily="34" charset="0"/>
              </a:rPr>
              <a:t>://academicaffairs.uoregon.edu/promotion-tenure</a:t>
            </a:r>
          </a:p>
          <a:p>
            <a:endParaRPr lang="en-US" dirty="0"/>
          </a:p>
        </p:txBody>
      </p:sp>
    </p:spTree>
    <p:extLst>
      <p:ext uri="{BB962C8B-B14F-4D97-AF65-F5344CB8AC3E}">
        <p14:creationId xmlns:p14="http://schemas.microsoft.com/office/powerpoint/2010/main" val="1533934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Election of Criteria</a:t>
            </a:r>
            <a:endParaRPr lang="en-US" dirty="0"/>
          </a:p>
        </p:txBody>
      </p:sp>
      <p:sp>
        <p:nvSpPr>
          <p:cNvPr id="3" name="Content Placeholder 2"/>
          <p:cNvSpPr>
            <a:spLocks noGrp="1"/>
          </p:cNvSpPr>
          <p:nvPr>
            <p:ph sz="half" idx="1"/>
          </p:nvPr>
        </p:nvSpPr>
        <p:spPr>
          <a:xfrm>
            <a:off x="457201" y="1600201"/>
            <a:ext cx="7623544" cy="4221480"/>
          </a:xfrm>
        </p:spPr>
        <p:txBody>
          <a:bodyPr/>
          <a:lstStyle/>
          <a:p>
            <a:pPr marL="0" indent="0">
              <a:buNone/>
            </a:pPr>
            <a:r>
              <a:rPr lang="en-US" i="1" dirty="0" smtClean="0"/>
              <a:t>Pre-tenure candidates:</a:t>
            </a:r>
          </a:p>
          <a:p>
            <a:pPr marL="400050" lvl="1" indent="0">
              <a:buNone/>
            </a:pPr>
            <a:r>
              <a:rPr lang="en-US" dirty="0" smtClean="0"/>
              <a:t>If there has been a change in the written criteria for promotion and/or tenure since the time of hire, the candidate may choose (and should establish in writing) which criteria document will apply.</a:t>
            </a:r>
          </a:p>
          <a:p>
            <a:pPr marL="400050" lvl="1" indent="0">
              <a:buNone/>
            </a:pPr>
            <a:endParaRPr lang="en-US" dirty="0" smtClean="0"/>
          </a:p>
          <a:p>
            <a:pPr marL="0" indent="0">
              <a:buNone/>
            </a:pPr>
            <a:r>
              <a:rPr lang="en-US" i="1" dirty="0" smtClean="0"/>
              <a:t>Tenured candidates:</a:t>
            </a:r>
          </a:p>
          <a:p>
            <a:pPr marL="400050" lvl="1" indent="0">
              <a:buNone/>
            </a:pPr>
            <a:r>
              <a:rPr lang="en-US" dirty="0" smtClean="0"/>
              <a:t>The above is limited to the preceding 6 years.</a:t>
            </a:r>
            <a:endParaRPr lang="en-US" dirty="0"/>
          </a:p>
        </p:txBody>
      </p:sp>
    </p:spTree>
    <p:extLst>
      <p:ext uri="{BB962C8B-B14F-4D97-AF65-F5344CB8AC3E}">
        <p14:creationId xmlns:p14="http://schemas.microsoft.com/office/powerpoint/2010/main" val="1742788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Candidate’s </a:t>
            </a:r>
            <a:r>
              <a:rPr lang="en-US" dirty="0" smtClean="0"/>
              <a:t>CV</a:t>
            </a:r>
            <a:endParaRPr lang="en-US" dirty="0"/>
          </a:p>
        </p:txBody>
      </p:sp>
      <p:sp>
        <p:nvSpPr>
          <p:cNvPr id="3" name="Content Placeholder 2"/>
          <p:cNvSpPr>
            <a:spLocks noGrp="1"/>
          </p:cNvSpPr>
          <p:nvPr>
            <p:ph sz="half" idx="1"/>
          </p:nvPr>
        </p:nvSpPr>
        <p:spPr>
          <a:xfrm>
            <a:off x="457200" y="1600201"/>
            <a:ext cx="8229600" cy="4811232"/>
          </a:xfrm>
        </p:spPr>
        <p:txBody>
          <a:bodyPr>
            <a:normAutofit fontScale="85000" lnSpcReduction="20000"/>
          </a:bodyPr>
          <a:lstStyle/>
          <a:p>
            <a:pPr>
              <a:lnSpc>
                <a:spcPct val="120000"/>
              </a:lnSpc>
            </a:pPr>
            <a:r>
              <a:rPr lang="en-US" dirty="0">
                <a:solidFill>
                  <a:srgbClr val="FFFF00"/>
                </a:solidFill>
              </a:rPr>
              <a:t>Signed and dated</a:t>
            </a:r>
          </a:p>
          <a:p>
            <a:pPr>
              <a:lnSpc>
                <a:spcPct val="120000"/>
              </a:lnSpc>
            </a:pPr>
            <a:r>
              <a:rPr lang="en-US" dirty="0"/>
              <a:t>Updates permissible – prefer </a:t>
            </a:r>
            <a:r>
              <a:rPr lang="en-US" dirty="0">
                <a:solidFill>
                  <a:srgbClr val="FFFF00"/>
                </a:solidFill>
              </a:rPr>
              <a:t>simple list of updates </a:t>
            </a:r>
            <a:r>
              <a:rPr lang="en-US" dirty="0"/>
              <a:t>(signed and dated) rather than a full updated CV</a:t>
            </a:r>
          </a:p>
          <a:p>
            <a:pPr>
              <a:lnSpc>
                <a:spcPct val="120000"/>
              </a:lnSpc>
            </a:pPr>
            <a:r>
              <a:rPr lang="en-US" dirty="0"/>
              <a:t>Always include </a:t>
            </a:r>
            <a:r>
              <a:rPr lang="en-US" dirty="0">
                <a:solidFill>
                  <a:schemeClr val="bg1"/>
                </a:solidFill>
              </a:rPr>
              <a:t>the</a:t>
            </a:r>
            <a:r>
              <a:rPr lang="en-US" dirty="0">
                <a:solidFill>
                  <a:srgbClr val="FFFF00"/>
                </a:solidFill>
              </a:rPr>
              <a:t> CV as seen by the external reviewers </a:t>
            </a:r>
            <a:r>
              <a:rPr lang="en-US" dirty="0"/>
              <a:t>as well as any updates</a:t>
            </a:r>
          </a:p>
          <a:p>
            <a:pPr>
              <a:lnSpc>
                <a:spcPct val="120000"/>
              </a:lnSpc>
            </a:pPr>
            <a:r>
              <a:rPr lang="en-US" dirty="0"/>
              <a:t>Format – disciplinary norm</a:t>
            </a:r>
          </a:p>
          <a:p>
            <a:pPr lvl="1">
              <a:lnSpc>
                <a:spcPct val="120000"/>
              </a:lnSpc>
              <a:buFont typeface="Arial" panose="020B0604020202020204" pitchFamily="34" charset="0"/>
              <a:buChar char="•"/>
            </a:pPr>
            <a:r>
              <a:rPr lang="en-US" dirty="0"/>
              <a:t>Full profile (including teaching and service)</a:t>
            </a:r>
          </a:p>
          <a:p>
            <a:pPr lvl="1">
              <a:lnSpc>
                <a:spcPct val="120000"/>
              </a:lnSpc>
              <a:buFont typeface="Arial" panose="020B0604020202020204" pitchFamily="34" charset="0"/>
              <a:buChar char="•"/>
            </a:pPr>
            <a:r>
              <a:rPr lang="en-US" dirty="0">
                <a:solidFill>
                  <a:srgbClr val="FFFF00"/>
                </a:solidFill>
              </a:rPr>
              <a:t>Include graduation dates, mentor’s names</a:t>
            </a:r>
          </a:p>
          <a:p>
            <a:pPr lvl="1">
              <a:lnSpc>
                <a:spcPct val="120000"/>
              </a:lnSpc>
              <a:buFont typeface="Arial" panose="020B0604020202020204" pitchFamily="34" charset="0"/>
              <a:buChar char="•"/>
            </a:pPr>
            <a:r>
              <a:rPr lang="en-US" dirty="0">
                <a:solidFill>
                  <a:srgbClr val="FFFF00"/>
                </a:solidFill>
              </a:rPr>
              <a:t>Include section for work in progress</a:t>
            </a:r>
          </a:p>
          <a:p>
            <a:pPr>
              <a:lnSpc>
                <a:spcPct val="120000"/>
              </a:lnSpc>
            </a:pPr>
            <a:r>
              <a:rPr lang="en-US" dirty="0">
                <a:solidFill>
                  <a:srgbClr val="FFFF00"/>
                </a:solidFill>
              </a:rPr>
              <a:t>“The Book”</a:t>
            </a:r>
          </a:p>
          <a:p>
            <a:pPr lvl="1">
              <a:lnSpc>
                <a:spcPct val="120000"/>
              </a:lnSpc>
              <a:buFont typeface="Arial" panose="020B0604020202020204" pitchFamily="34" charset="0"/>
              <a:buChar char="•"/>
            </a:pPr>
            <a:r>
              <a:rPr lang="en-US" dirty="0">
                <a:solidFill>
                  <a:srgbClr val="FFFF00"/>
                </a:solidFill>
              </a:rPr>
              <a:t>Signed contract, manuscript complete and accepted, with no further revision (copy edit/galley proof can be pending</a:t>
            </a:r>
            <a:r>
              <a:rPr lang="en-US" dirty="0" smtClean="0">
                <a:solidFill>
                  <a:srgbClr val="FFFF00"/>
                </a:solidFill>
              </a:rPr>
              <a:t>)</a:t>
            </a:r>
            <a:endParaRPr lang="en-US" dirty="0">
              <a:solidFill>
                <a:srgbClr val="FFFF00"/>
              </a:solidFill>
            </a:endParaRPr>
          </a:p>
        </p:txBody>
      </p:sp>
    </p:spTree>
    <p:extLst>
      <p:ext uri="{BB962C8B-B14F-4D97-AF65-F5344CB8AC3E}">
        <p14:creationId xmlns:p14="http://schemas.microsoft.com/office/powerpoint/2010/main" val="600182483"/>
      </p:ext>
    </p:extLst>
  </p:cSld>
  <p:clrMapOvr>
    <a:masterClrMapping/>
  </p:clrMapOvr>
</p:sld>
</file>

<file path=ppt/theme/theme1.xml><?xml version="1.0" encoding="utf-8"?>
<a:theme xmlns:a="http://schemas.openxmlformats.org/drawingml/2006/main" name="Geo-green-Kievit">
  <a:themeElements>
    <a:clrScheme name="UO Brand">
      <a:dk1>
        <a:srgbClr val="007935"/>
      </a:dk1>
      <a:lt1>
        <a:sysClr val="window" lastClr="FFFFFF"/>
      </a:lt1>
      <a:dk2>
        <a:srgbClr val="54565B"/>
      </a:dk2>
      <a:lt2>
        <a:srgbClr val="FEE123"/>
      </a:lt2>
      <a:accent1>
        <a:srgbClr val="124734"/>
      </a:accent1>
      <a:accent2>
        <a:srgbClr val="A8A8AA"/>
      </a:accent2>
      <a:accent3>
        <a:srgbClr val="E1D200"/>
      </a:accent3>
      <a:accent4>
        <a:srgbClr val="62A70F"/>
      </a:accent4>
      <a:accent5>
        <a:srgbClr val="000000"/>
      </a:accent5>
      <a:accent6>
        <a:srgbClr val="683025"/>
      </a:accent6>
      <a:hlink>
        <a:srgbClr val="00AEEF"/>
      </a:hlink>
      <a:folHlink>
        <a:srgbClr val="EC00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Geo-gray-Helvetica</Template>
  <TotalTime>16131</TotalTime>
  <Words>1674</Words>
  <Application>Microsoft Office PowerPoint</Application>
  <PresentationFormat>On-screen Show (4:3)</PresentationFormat>
  <Paragraphs>279</Paragraphs>
  <Slides>47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Akzidenz Grotesk BE Light</vt:lpstr>
      <vt:lpstr>Arial</vt:lpstr>
      <vt:lpstr>Calibri</vt:lpstr>
      <vt:lpstr>Helvetica</vt:lpstr>
      <vt:lpstr>Times</vt:lpstr>
      <vt:lpstr>Geo-green-Kievit</vt:lpstr>
      <vt:lpstr>PowerPoint Presentation</vt:lpstr>
      <vt:lpstr>Preparing Promotion and  Tenure Files</vt:lpstr>
      <vt:lpstr>Overview</vt:lpstr>
      <vt:lpstr>P&amp;T Process and Timetable</vt:lpstr>
      <vt:lpstr>P&amp;T Process and Timetable (continued)</vt:lpstr>
      <vt:lpstr>P&amp;T Deadlines</vt:lpstr>
      <vt:lpstr>Constructing the Dossier</vt:lpstr>
      <vt:lpstr>Election of Criteria</vt:lpstr>
      <vt:lpstr>Candidate’s CV</vt:lpstr>
      <vt:lpstr>Candidate’s Statement</vt:lpstr>
      <vt:lpstr>Statement of Waiver </vt:lpstr>
      <vt:lpstr>Statement of Duties &amp; Responsibilities</vt:lpstr>
      <vt:lpstr>“Conditions of Appointment” Section</vt:lpstr>
      <vt:lpstr>“Teaching Evaluations” Section</vt:lpstr>
      <vt:lpstr>Teaching – Department Responsibilities</vt:lpstr>
      <vt:lpstr>Teaching – Candidate’s Responsibilities</vt:lpstr>
      <vt:lpstr>Letters from Students</vt:lpstr>
      <vt:lpstr>Supplemental File </vt:lpstr>
      <vt:lpstr>Letters of Evaluation </vt:lpstr>
      <vt:lpstr>Letters of Evaluation (continued)</vt:lpstr>
      <vt:lpstr>List of Materials Sent to Reviewers</vt:lpstr>
      <vt:lpstr>Biographical Sketches of External Reviewers</vt:lpstr>
      <vt:lpstr>Departmental Committee Recommendation</vt:lpstr>
      <vt:lpstr>Departmental Committee Recommendation (cont’d)</vt:lpstr>
      <vt:lpstr>Department Head’s Evaluation</vt:lpstr>
      <vt:lpstr>School/College Personnel Committee Report </vt:lpstr>
      <vt:lpstr>Dean’s Evaluation &amp; Recommendation</vt:lpstr>
      <vt:lpstr>Dean’s Meeting</vt:lpstr>
      <vt:lpstr>Dean’s Meeting (Continued)</vt:lpstr>
      <vt:lpstr>Voting Summary</vt:lpstr>
      <vt:lpstr>P&amp;T Checklist</vt:lpstr>
      <vt:lpstr>The Digital Dossier</vt:lpstr>
      <vt:lpstr>The Digital Dossier</vt:lpstr>
      <vt:lpstr>PowerPoint Presentation</vt:lpstr>
      <vt:lpstr>PowerPoint Presentation</vt:lpstr>
      <vt:lpstr>The Digital Dossier</vt:lpstr>
      <vt:lpstr>Double click the icon (not the name) of the desired section.</vt:lpstr>
      <vt:lpstr>PowerPoint Presentation</vt:lpstr>
      <vt:lpstr>PowerPoint Presentation</vt:lpstr>
      <vt:lpstr>PowerPoint Presentation</vt:lpstr>
      <vt:lpstr>The Digital Dossier</vt:lpstr>
      <vt:lpstr>Fillable Forms</vt:lpstr>
      <vt:lpstr>The Digital Dossier</vt:lpstr>
      <vt:lpstr>The Supplementary File</vt:lpstr>
      <vt:lpstr>The Supplementary File</vt:lpstr>
      <vt:lpstr>Submission of Digital Dossiers</vt:lpstr>
      <vt:lpstr>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Academic Affairs Assistant</dc:creator>
  <cp:lastModifiedBy>Kenneth Doxsee</cp:lastModifiedBy>
  <cp:revision>23</cp:revision>
  <dcterms:created xsi:type="dcterms:W3CDTF">2016-01-19T22:09:39Z</dcterms:created>
  <dcterms:modified xsi:type="dcterms:W3CDTF">2016-02-18T18:47:04Z</dcterms:modified>
</cp:coreProperties>
</file>